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1"/>
  </p:notesMasterIdLst>
  <p:sldIdLst>
    <p:sldId id="256" r:id="rId2"/>
    <p:sldId id="1311" r:id="rId3"/>
    <p:sldId id="1312" r:id="rId4"/>
    <p:sldId id="258" r:id="rId5"/>
    <p:sldId id="265" r:id="rId6"/>
    <p:sldId id="1308" r:id="rId7"/>
    <p:sldId id="1309" r:id="rId8"/>
    <p:sldId id="266" r:id="rId9"/>
    <p:sldId id="267" r:id="rId10"/>
    <p:sldId id="1313" r:id="rId11"/>
    <p:sldId id="1319" r:id="rId12"/>
    <p:sldId id="1318" r:id="rId13"/>
    <p:sldId id="1296" r:id="rId14"/>
    <p:sldId id="1297" r:id="rId15"/>
    <p:sldId id="1304" r:id="rId16"/>
    <p:sldId id="1305" r:id="rId17"/>
    <p:sldId id="1302" r:id="rId18"/>
    <p:sldId id="1316" r:id="rId19"/>
    <p:sldId id="1314" r:id="rId20"/>
    <p:sldId id="1303" r:id="rId21"/>
    <p:sldId id="1148" r:id="rId22"/>
    <p:sldId id="1266" r:id="rId23"/>
    <p:sldId id="1108" r:id="rId24"/>
    <p:sldId id="1315" r:id="rId25"/>
    <p:sldId id="1066" r:id="rId26"/>
    <p:sldId id="1062" r:id="rId27"/>
    <p:sldId id="880" r:id="rId28"/>
    <p:sldId id="1249" r:id="rId29"/>
    <p:sldId id="1307"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80" d="100"/>
          <a:sy n="80" d="100"/>
        </p:scale>
        <p:origin x="48" y="1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8628BC10-70E9-44ED-82BA-15152608B170}" type="datetimeFigureOut">
              <a:rPr lang="de-DE" smtClean="0"/>
              <a:t>08.10.2019</a:t>
            </a:fld>
            <a:endParaRPr lang="de-DE"/>
          </a:p>
        </p:txBody>
      </p:sp>
      <p:sp>
        <p:nvSpPr>
          <p:cNvPr id="4" name="Folienbildplatzhalt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829B2FF8-A161-4094-8DC9-5D75C1DFCFDF}" type="slidenum">
              <a:rPr lang="de-DE" smtClean="0"/>
              <a:t>‹Nr.›</a:t>
            </a:fld>
            <a:endParaRPr lang="de-DE"/>
          </a:p>
        </p:txBody>
      </p:sp>
    </p:spTree>
    <p:extLst>
      <p:ext uri="{BB962C8B-B14F-4D97-AF65-F5344CB8AC3E}">
        <p14:creationId xmlns:p14="http://schemas.microsoft.com/office/powerpoint/2010/main" val="413953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179869" y="677216"/>
            <a:ext cx="10061911" cy="555796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de-DE" dirty="0"/>
              <a:t>Mastertitelformat bearbeiten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04672" y="320040"/>
            <a:ext cx="3657600" cy="320040"/>
          </a:xfrm>
        </p:spPr>
        <p:txBody>
          <a:bodyPr/>
          <a:lstStyle/>
          <a:p>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1045764" y="338963"/>
            <a:ext cx="10292493" cy="1060849"/>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04672" y="273741"/>
            <a:ext cx="10774678" cy="1184482"/>
          </a:xfrm>
        </p:spPr>
        <p:txBody>
          <a:bodyPr/>
          <a:lstStyle>
            <a:lvl1pPr>
              <a:defRPr cap="small" baseline="0">
                <a:solidFill>
                  <a:srgbClr val="FFFEFF"/>
                </a:solidFill>
              </a:defRPr>
            </a:lvl1pPr>
          </a:lstStyle>
          <a:p>
            <a:r>
              <a:rPr lang="de-DE" dirty="0"/>
              <a:t>Mastertitelformat bearbeiten</a:t>
            </a:r>
            <a:endParaRPr lang="en-US" dirty="0"/>
          </a:p>
        </p:txBody>
      </p:sp>
      <p:sp>
        <p:nvSpPr>
          <p:cNvPr id="3" name="Content Placeholder 2"/>
          <p:cNvSpPr>
            <a:spLocks noGrp="1"/>
          </p:cNvSpPr>
          <p:nvPr>
            <p:ph idx="1"/>
          </p:nvPr>
        </p:nvSpPr>
        <p:spPr>
          <a:xfrm>
            <a:off x="898527" y="1731964"/>
            <a:ext cx="10501793" cy="4319843"/>
          </a:xfrm>
        </p:spPr>
        <p:txBody>
          <a:bodyPr anchor="t" anchorCtr="0"/>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Foliennummernplatzhalter 8">
            <a:extLst>
              <a:ext uri="{FF2B5EF4-FFF2-40B4-BE49-F238E27FC236}">
                <a16:creationId xmlns:a16="http://schemas.microsoft.com/office/drawing/2014/main" id="{DA0A4CBD-AEAE-43BE-A71E-780FA6789FB7}"/>
              </a:ext>
            </a:extLst>
          </p:cNvPr>
          <p:cNvSpPr>
            <a:spLocks noGrp="1"/>
          </p:cNvSpPr>
          <p:nvPr>
            <p:ph type="sldNum" sz="quarter" idx="12"/>
          </p:nvPr>
        </p:nvSpPr>
        <p:spPr>
          <a:xfrm>
            <a:off x="10521466" y="6313745"/>
            <a:ext cx="914400" cy="320040"/>
          </a:xfrm>
        </p:spPr>
        <p:txBody>
          <a:bodyPr/>
          <a:lstStyle>
            <a:lvl1pPr>
              <a:defRPr sz="1200"/>
            </a:lvl1pPr>
          </a:lstStyle>
          <a:p>
            <a:fld id="{6D22F896-40B5-4ADD-8801-0D06FADFA095}"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de-DE"/>
              <a:t>Mastertitelformat bearbeiten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804672" y="320040"/>
            <a:ext cx="3657600" cy="320040"/>
          </a:xfrm>
        </p:spPr>
        <p:txBody>
          <a:bodyPr/>
          <a:lstStyle/>
          <a:p>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de-DE"/>
              <a:t>Mastertitelformat bearbeiten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804672" y="320040"/>
            <a:ext cx="3657600" cy="320040"/>
          </a:xfrm>
        </p:spPr>
        <p:txBody>
          <a:bodyPr/>
          <a:lstStyle/>
          <a:p>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de-DE"/>
              <a:t>Mastertitelformat bearbeiten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125305" y="1488985"/>
            <a:ext cx="6264350" cy="169685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118447" y="4351687"/>
            <a:ext cx="6265588" cy="17040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804672" y="320040"/>
            <a:ext cx="3657600" cy="320040"/>
          </a:xfrm>
        </p:spPr>
        <p:txBody>
          <a:bodyPr/>
          <a:lstStyle/>
          <a:p>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de-DE"/>
              <a:t>Mastertitelformat bearbeiten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de-DE"/>
              <a:t>Mastertitelformat bearbeiten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804672" y="320040"/>
            <a:ext cx="3657600" cy="320040"/>
          </a:xfrm>
        </p:spPr>
        <p:txBody>
          <a:bodyPr/>
          <a:lstStyle/>
          <a:p>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Grafik 46">
            <a:extLst>
              <a:ext uri="{FF2B5EF4-FFF2-40B4-BE49-F238E27FC236}">
                <a16:creationId xmlns:a16="http://schemas.microsoft.com/office/drawing/2014/main" id="{1963DD58-6C3C-45EB-9FBE-50C46221417E}"/>
              </a:ext>
            </a:extLst>
          </p:cNvPr>
          <p:cNvPicPr>
            <a:picLocks noChangeAspect="1"/>
          </p:cNvPicPr>
          <p:nvPr/>
        </p:nvPicPr>
        <p:blipFill rotWithShape="1">
          <a:blip r:embed="rId2">
            <a:alphaModFix amt="35000"/>
          </a:blip>
          <a:srcRect l="22773" r="11005"/>
          <a:stretch/>
        </p:blipFill>
        <p:spPr>
          <a:xfrm>
            <a:off x="20" y="10"/>
            <a:ext cx="12191980" cy="6857990"/>
          </a:xfrm>
          <a:prstGeom prst="rect">
            <a:avLst/>
          </a:prstGeom>
        </p:spPr>
      </p:pic>
      <p:sp>
        <p:nvSpPr>
          <p:cNvPr id="2" name="Titel 1">
            <a:extLst>
              <a:ext uri="{FF2B5EF4-FFF2-40B4-BE49-F238E27FC236}">
                <a16:creationId xmlns:a16="http://schemas.microsoft.com/office/drawing/2014/main" id="{411AFBFE-B5F0-4CAF-9605-84C7D080EA85}"/>
              </a:ext>
            </a:extLst>
          </p:cNvPr>
          <p:cNvSpPr>
            <a:spLocks noGrp="1"/>
          </p:cNvSpPr>
          <p:nvPr>
            <p:ph type="ctrTitle"/>
          </p:nvPr>
        </p:nvSpPr>
        <p:spPr>
          <a:xfrm>
            <a:off x="1858023" y="3685103"/>
            <a:ext cx="8679915" cy="1748729"/>
          </a:xfrm>
        </p:spPr>
        <p:txBody>
          <a:bodyPr>
            <a:normAutofit fontScale="90000"/>
          </a:bodyPr>
          <a:lstStyle/>
          <a:p>
            <a:br>
              <a:rPr lang="de-DE" cap="small" dirty="0"/>
            </a:br>
            <a:r>
              <a:rPr lang="de-DE" cap="small" dirty="0"/>
              <a:t> </a:t>
            </a:r>
            <a:r>
              <a:rPr lang="de-DE" cap="small" dirty="0">
                <a:solidFill>
                  <a:srgbClr val="002060"/>
                </a:solidFill>
              </a:rPr>
              <a:t>Internationale Frauenrechte</a:t>
            </a:r>
            <a:br>
              <a:rPr lang="de-DE" cap="small" dirty="0">
                <a:solidFill>
                  <a:srgbClr val="002060"/>
                </a:solidFill>
              </a:rPr>
            </a:br>
            <a:br>
              <a:rPr lang="de-DE" cap="small" dirty="0">
                <a:solidFill>
                  <a:srgbClr val="002060"/>
                </a:solidFill>
              </a:rPr>
            </a:br>
            <a:r>
              <a:rPr lang="de-DE" cap="small" dirty="0">
                <a:solidFill>
                  <a:srgbClr val="002060"/>
                </a:solidFill>
              </a:rPr>
              <a:t> Mit den Vereinten Nationen zu mehr Geschlechtergerechtigkeit und Gleichheit </a:t>
            </a:r>
            <a:br>
              <a:rPr lang="de-DE" dirty="0">
                <a:solidFill>
                  <a:srgbClr val="002060"/>
                </a:solidFill>
              </a:rPr>
            </a:br>
            <a:endParaRPr lang="de-DE" sz="4400" dirty="0">
              <a:solidFill>
                <a:srgbClr val="002060"/>
              </a:solidFill>
            </a:endParaRPr>
          </a:p>
        </p:txBody>
      </p:sp>
      <p:sp>
        <p:nvSpPr>
          <p:cNvPr id="3" name="Untertitel 2">
            <a:extLst>
              <a:ext uri="{FF2B5EF4-FFF2-40B4-BE49-F238E27FC236}">
                <a16:creationId xmlns:a16="http://schemas.microsoft.com/office/drawing/2014/main" id="{F0D9EE3D-7FD1-46C1-A11D-55819236241F}"/>
              </a:ext>
            </a:extLst>
          </p:cNvPr>
          <p:cNvSpPr>
            <a:spLocks noGrp="1"/>
          </p:cNvSpPr>
          <p:nvPr>
            <p:ph type="subTitle" idx="1"/>
          </p:nvPr>
        </p:nvSpPr>
        <p:spPr>
          <a:xfrm>
            <a:off x="1858023" y="5322554"/>
            <a:ext cx="8673427" cy="1322587"/>
          </a:xfrm>
        </p:spPr>
        <p:txBody>
          <a:bodyPr/>
          <a:lstStyle/>
          <a:p>
            <a:r>
              <a:rPr lang="de-DE" dirty="0">
                <a:solidFill>
                  <a:srgbClr val="002060"/>
                </a:solidFill>
                <a:latin typeface="+mj-lt"/>
              </a:rPr>
              <a:t>Prof. Dr. h. c. Christa Randzio-Plath, 07.10.2019, Landesfrauenrat Hamburg</a:t>
            </a:r>
          </a:p>
        </p:txBody>
      </p:sp>
      <p:sp>
        <p:nvSpPr>
          <p:cNvPr id="5" name="Textfeld 4">
            <a:extLst>
              <a:ext uri="{FF2B5EF4-FFF2-40B4-BE49-F238E27FC236}">
                <a16:creationId xmlns:a16="http://schemas.microsoft.com/office/drawing/2014/main" id="{577FC62F-7841-43FF-B9F4-14358420C988}"/>
              </a:ext>
            </a:extLst>
          </p:cNvPr>
          <p:cNvSpPr txBox="1"/>
          <p:nvPr/>
        </p:nvSpPr>
        <p:spPr>
          <a:xfrm>
            <a:off x="1182532" y="802765"/>
            <a:ext cx="10030899" cy="646331"/>
          </a:xfrm>
          <a:prstGeom prst="rect">
            <a:avLst/>
          </a:prstGeom>
          <a:noFill/>
        </p:spPr>
        <p:txBody>
          <a:bodyPr wrap="square" rtlCol="0">
            <a:spAutoFit/>
          </a:bodyPr>
          <a:lstStyle/>
          <a:p>
            <a:pPr algn="ctr"/>
            <a:r>
              <a:rPr lang="de-DE" sz="3600" spc="-150" dirty="0">
                <a:solidFill>
                  <a:srgbClr val="002060"/>
                </a:solidFill>
                <a:latin typeface="Calibri Light" panose="020F0302020204030204"/>
                <a:ea typeface="+mj-ea"/>
                <a:cs typeface="+mj-cs"/>
              </a:rPr>
              <a:t>- </a:t>
            </a:r>
            <a:r>
              <a:rPr lang="de-DE" sz="2800" spc="-150" dirty="0">
                <a:solidFill>
                  <a:srgbClr val="002060"/>
                </a:solidFill>
                <a:latin typeface="Calibri Light" panose="020F0302020204030204"/>
                <a:ea typeface="+mj-ea"/>
                <a:cs typeface="+mj-cs"/>
              </a:rPr>
              <a:t>Internationale Frauenrechte helfen - </a:t>
            </a:r>
            <a:endParaRPr lang="de-DE" sz="1200" dirty="0">
              <a:solidFill>
                <a:srgbClr val="002060"/>
              </a:solidFill>
            </a:endParaRPr>
          </a:p>
        </p:txBody>
      </p:sp>
    </p:spTree>
    <p:extLst>
      <p:ext uri="{BB962C8B-B14F-4D97-AF65-F5344CB8AC3E}">
        <p14:creationId xmlns:p14="http://schemas.microsoft.com/office/powerpoint/2010/main" val="341143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0" name="Freeform: Shape 59">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658E205C-6C2B-4C98-B750-CF85A2DEB9A8}"/>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4800"/>
              <a:t>CEDAW</a:t>
            </a:r>
          </a:p>
        </p:txBody>
      </p:sp>
      <p:sp>
        <p:nvSpPr>
          <p:cNvPr id="6" name="Textplatzhalter 5">
            <a:extLst>
              <a:ext uri="{FF2B5EF4-FFF2-40B4-BE49-F238E27FC236}">
                <a16:creationId xmlns:a16="http://schemas.microsoft.com/office/drawing/2014/main" id="{9D0FB26F-5D59-426D-9737-59251DBD1C48}"/>
              </a:ext>
            </a:extLst>
          </p:cNvPr>
          <p:cNvSpPr>
            <a:spLocks noGrp="1"/>
          </p:cNvSpPr>
          <p:nvPr>
            <p:ph type="body" idx="4294967295"/>
          </p:nvPr>
        </p:nvSpPr>
        <p:spPr>
          <a:xfrm>
            <a:off x="3388938" y="3783690"/>
            <a:ext cx="5414125" cy="1196717"/>
          </a:xfrm>
        </p:spPr>
        <p:txBody>
          <a:bodyPr vert="horz" lIns="91440" tIns="0" rIns="91440" bIns="45720" rtlCol="0">
            <a:normAutofit/>
          </a:bodyPr>
          <a:lstStyle/>
          <a:p>
            <a:pPr marL="0" indent="0" algn="ctr">
              <a:lnSpc>
                <a:spcPct val="100000"/>
              </a:lnSpc>
              <a:buNone/>
            </a:pPr>
            <a:r>
              <a:rPr lang="en-US" dirty="0" err="1">
                <a:solidFill>
                  <a:srgbClr val="FFFEFF"/>
                </a:solidFill>
                <a:latin typeface="+mj-lt"/>
              </a:rPr>
              <a:t>Durch</a:t>
            </a:r>
            <a:r>
              <a:rPr lang="en-US" dirty="0">
                <a:solidFill>
                  <a:srgbClr val="FFFEFF"/>
                </a:solidFill>
                <a:latin typeface="+mj-lt"/>
              </a:rPr>
              <a:t> </a:t>
            </a:r>
            <a:r>
              <a:rPr lang="en-US" dirty="0" err="1">
                <a:solidFill>
                  <a:srgbClr val="FFFEFF"/>
                </a:solidFill>
                <a:latin typeface="+mj-lt"/>
              </a:rPr>
              <a:t>Recht</a:t>
            </a:r>
            <a:r>
              <a:rPr lang="en-US" dirty="0">
                <a:solidFill>
                  <a:srgbClr val="FFFEFF"/>
                </a:solidFill>
                <a:latin typeface="+mj-lt"/>
              </a:rPr>
              <a:t> </a:t>
            </a:r>
            <a:r>
              <a:rPr lang="en-US" dirty="0" err="1">
                <a:solidFill>
                  <a:srgbClr val="FFFEFF"/>
                </a:solidFill>
                <a:latin typeface="+mj-lt"/>
              </a:rPr>
              <a:t>zu</a:t>
            </a:r>
            <a:r>
              <a:rPr lang="en-US" dirty="0">
                <a:solidFill>
                  <a:srgbClr val="FFFEFF"/>
                </a:solidFill>
                <a:latin typeface="+mj-lt"/>
              </a:rPr>
              <a:t> </a:t>
            </a:r>
            <a:r>
              <a:rPr lang="en-US" dirty="0" err="1">
                <a:solidFill>
                  <a:srgbClr val="FFFEFF"/>
                </a:solidFill>
                <a:latin typeface="+mj-lt"/>
              </a:rPr>
              <a:t>Gleichheit</a:t>
            </a:r>
            <a:endParaRPr lang="en-US" dirty="0">
              <a:solidFill>
                <a:srgbClr val="FFFEFF"/>
              </a:solidFill>
              <a:latin typeface="+mj-lt"/>
            </a:endParaRPr>
          </a:p>
        </p:txBody>
      </p:sp>
      <p:sp>
        <p:nvSpPr>
          <p:cNvPr id="4" name="Foliennummernplatzhalter 3">
            <a:extLst>
              <a:ext uri="{FF2B5EF4-FFF2-40B4-BE49-F238E27FC236}">
                <a16:creationId xmlns:a16="http://schemas.microsoft.com/office/drawing/2014/main" id="{F14C933E-F857-4CE6-B4C1-0FA9CEAB3754}"/>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6D22F896-40B5-4ADD-8801-0D06FADFA095}" type="slidenum">
              <a:rPr lang="en-US" smtClean="0"/>
              <a:pPr>
                <a:spcAft>
                  <a:spcPts val="600"/>
                </a:spcAft>
              </a:pPr>
              <a:t>10</a:t>
            </a:fld>
            <a:endParaRPr lang="en-US"/>
          </a:p>
        </p:txBody>
      </p:sp>
    </p:spTree>
    <p:extLst>
      <p:ext uri="{BB962C8B-B14F-4D97-AF65-F5344CB8AC3E}">
        <p14:creationId xmlns:p14="http://schemas.microsoft.com/office/powerpoint/2010/main" val="237340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BAA84-B8BC-450E-8EAB-BD9C4B36D7F7}"/>
              </a:ext>
            </a:extLst>
          </p:cNvPr>
          <p:cNvSpPr>
            <a:spLocks noGrp="1"/>
          </p:cNvSpPr>
          <p:nvPr>
            <p:ph type="title"/>
          </p:nvPr>
        </p:nvSpPr>
        <p:spPr/>
        <p:txBody>
          <a:bodyPr/>
          <a:lstStyle/>
          <a:p>
            <a:r>
              <a:rPr lang="de-DE" dirty="0"/>
              <a:t>Gleichheit als Menschenrecht</a:t>
            </a:r>
          </a:p>
        </p:txBody>
      </p:sp>
      <p:sp>
        <p:nvSpPr>
          <p:cNvPr id="3" name="Inhaltsplatzhalter 2">
            <a:extLst>
              <a:ext uri="{FF2B5EF4-FFF2-40B4-BE49-F238E27FC236}">
                <a16:creationId xmlns:a16="http://schemas.microsoft.com/office/drawing/2014/main" id="{71F502A8-B8CB-4774-A431-6E41DED02BDD}"/>
              </a:ext>
            </a:extLst>
          </p:cNvPr>
          <p:cNvSpPr>
            <a:spLocks noGrp="1"/>
          </p:cNvSpPr>
          <p:nvPr>
            <p:ph idx="1"/>
          </p:nvPr>
        </p:nvSpPr>
        <p:spPr/>
        <p:txBody>
          <a:bodyPr/>
          <a:lstStyle/>
          <a:p>
            <a:r>
              <a:rPr lang="de-DE" b="1" dirty="0">
                <a:latin typeface="+mj-lt"/>
              </a:rPr>
              <a:t>Gleichheit als Menschenrecht bedeutet:</a:t>
            </a:r>
          </a:p>
          <a:p>
            <a:pPr>
              <a:buFont typeface="Arial" panose="020B0604020202020204" pitchFamily="34" charset="0"/>
              <a:buChar char="•"/>
            </a:pPr>
            <a:r>
              <a:rPr lang="de-DE" b="1" dirty="0">
                <a:latin typeface="+mj-lt"/>
              </a:rPr>
              <a:t>Gleichheit vor dem Gesetz</a:t>
            </a:r>
            <a:r>
              <a:rPr lang="de-DE" dirty="0">
                <a:latin typeface="+mj-lt"/>
              </a:rPr>
              <a:t>: Verbote und Gebote gelten für alle gleichermaßen. Übertritt jemand ein Gesetz wird er dafür unabhängig von seinem Einkommen, seiner Stellung oder seiner Herkunft zur Verantwortung gezogen.  </a:t>
            </a:r>
          </a:p>
          <a:p>
            <a:pPr>
              <a:buFont typeface="Arial" panose="020B0604020202020204" pitchFamily="34" charset="0"/>
              <a:buChar char="•"/>
            </a:pPr>
            <a:r>
              <a:rPr lang="de-DE" b="1" dirty="0">
                <a:latin typeface="+mj-lt"/>
              </a:rPr>
              <a:t>Gleichheit der politischen Gewichtung</a:t>
            </a:r>
            <a:r>
              <a:rPr lang="de-DE" dirty="0">
                <a:latin typeface="+mj-lt"/>
              </a:rPr>
              <a:t>: Nachdem sich Bürger eine politische Mitsprache erkämpft hatten, galt zunächst vielfach das Zensuswahlrecht. Man fand es ganz normal, dass derjenige, der mehr Steuern bezahlte auch ein größeres Mitspracherecht erhielt. Heute gilt das nicht mehr. In einer Demokratie zählt jede Stimme gleich.  </a:t>
            </a:r>
          </a:p>
          <a:p>
            <a:pPr>
              <a:buFont typeface="Arial" panose="020B0604020202020204" pitchFamily="34" charset="0"/>
              <a:buChar char="•"/>
            </a:pPr>
            <a:r>
              <a:rPr lang="de-DE" b="1" dirty="0">
                <a:latin typeface="+mj-lt"/>
              </a:rPr>
              <a:t>Gleichberechtigung der Geschlechter, Nicht-Diskriminierung und Chancengleichheit </a:t>
            </a:r>
            <a:r>
              <a:rPr lang="de-DE" dirty="0">
                <a:latin typeface="+mj-lt"/>
              </a:rPr>
              <a:t>  </a:t>
            </a:r>
          </a:p>
          <a:p>
            <a:endParaRPr lang="de-DE" dirty="0"/>
          </a:p>
        </p:txBody>
      </p:sp>
      <p:sp>
        <p:nvSpPr>
          <p:cNvPr id="4" name="Foliennummernplatzhalter 3">
            <a:extLst>
              <a:ext uri="{FF2B5EF4-FFF2-40B4-BE49-F238E27FC236}">
                <a16:creationId xmlns:a16="http://schemas.microsoft.com/office/drawing/2014/main" id="{38185C69-C599-4641-8BAC-8AC1202C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61677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4E41D-E523-44D6-9ED1-C6E3EB153FD3}"/>
              </a:ext>
            </a:extLst>
          </p:cNvPr>
          <p:cNvSpPr>
            <a:spLocks noGrp="1"/>
          </p:cNvSpPr>
          <p:nvPr>
            <p:ph type="title"/>
          </p:nvPr>
        </p:nvSpPr>
        <p:spPr/>
        <p:txBody>
          <a:bodyPr/>
          <a:lstStyle/>
          <a:p>
            <a:r>
              <a:rPr lang="de-DE" dirty="0"/>
              <a:t>CEDAW-Konvention</a:t>
            </a:r>
          </a:p>
        </p:txBody>
      </p:sp>
      <p:sp>
        <p:nvSpPr>
          <p:cNvPr id="3" name="Inhaltsplatzhalter 2">
            <a:extLst>
              <a:ext uri="{FF2B5EF4-FFF2-40B4-BE49-F238E27FC236}">
                <a16:creationId xmlns:a16="http://schemas.microsoft.com/office/drawing/2014/main" id="{1D472A2F-6984-4C0D-87AF-FE7887EE3FF9}"/>
              </a:ext>
            </a:extLst>
          </p:cNvPr>
          <p:cNvSpPr>
            <a:spLocks noGrp="1"/>
          </p:cNvSpPr>
          <p:nvPr>
            <p:ph idx="1"/>
          </p:nvPr>
        </p:nvSpPr>
        <p:spPr/>
        <p:txBody>
          <a:bodyPr>
            <a:normAutofit fontScale="85000" lnSpcReduction="20000"/>
          </a:bodyPr>
          <a:lstStyle/>
          <a:p>
            <a:pPr>
              <a:lnSpc>
                <a:spcPts val="1800"/>
              </a:lnSpc>
              <a:buClr>
                <a:srgbClr val="10B6F4"/>
              </a:buClr>
            </a:pPr>
            <a:r>
              <a:rPr lang="de-DE" sz="2000" dirty="0">
                <a:cs typeface="Calibri" panose="020F0502020204030204" pitchFamily="34" charset="0"/>
              </a:rPr>
              <a:t>Mit dem internationalen Jahrzehnt der Frau und den Weltfrauenkonferenzen wurde die Dringlichkeit für die Verabschiedung einer UN-Frauenrechtskonvention deutlich, weil universale Menschenrechte nicht im gleichen Maße von Frauen und Männern geteilt wurden. Deswegen war es das eindeutige Ziel einer neuen Konvention, die Genderperspektive in internationales Recht zu integrieren, und zwar als eigenes Recht. </a:t>
            </a:r>
            <a:r>
              <a:rPr lang="de-DE" sz="2000" dirty="0">
                <a:ea typeface="Times New Roman" panose="02020603050405020304" pitchFamily="18" charset="0"/>
                <a:cs typeface="Calibri" panose="020F0502020204030204" pitchFamily="34" charset="0"/>
              </a:rPr>
              <a:t>CEDAW ist das wichtigste völkerrechtliche Menschenrechtsinstrument für Frauen. Die Vertragsstaaten werden zur rechtlichen und faktischen Gleichstellung von Frauen in allen Lebensbereichen, einschließlich der Privatsphäre, verpflichtet. CEDAW ist eine moderne Völkerrechtskonvention, die als Vorbild für die Behinderten- und  Kinderkonvention diente. Der Staat darf nicht nur nicht selbst gegen den Gleichbehandlungsgrundsatz verstoßen, sondern er muss auch aktiv dafür sorgen, faktische Chancengleichheit in der gesellschaftlichen Realität zu erreichen. Er ist verpflichtet, eine aktive Politik zur Beseitigung der Diskriminierung von Frauen zu verfolgen.</a:t>
            </a:r>
            <a:endParaRPr lang="de-DE" sz="2000" dirty="0">
              <a:ea typeface="Calibri" panose="020F0502020204030204" pitchFamily="34" charset="0"/>
              <a:cs typeface="Calibri" panose="020F0502020204030204" pitchFamily="34" charset="0"/>
            </a:endParaRPr>
          </a:p>
          <a:p>
            <a:pPr>
              <a:lnSpc>
                <a:spcPct val="110000"/>
              </a:lnSpc>
              <a:buClr>
                <a:srgbClr val="10B6F4"/>
              </a:buClr>
              <a:defRPr/>
            </a:pPr>
            <a:r>
              <a:rPr lang="de-DE" sz="2000" dirty="0">
                <a:cs typeface="Calibri" panose="020F0502020204030204" pitchFamily="34" charset="0"/>
              </a:rPr>
              <a:t>Damit begnügt sich CEDAW nicht mit der Bekämpfung der Diskriminierung, sondern fordert Politiken und gesetzliche Maßnahmen, um Gleiches vergleichbar zu behandeln. Es geht um gleiche, identische und konsistente Umsetzung, damit der soziale und geschichtliche Zusammenhang jeweils berücksichtigt werden können und Ungleichheit wegen des Geschlechts nicht mehr legitimiert werden kann.  Damit wurde der Ansatz der formellen Gleichheit überwunden. </a:t>
            </a:r>
          </a:p>
          <a:p>
            <a:pPr>
              <a:lnSpc>
                <a:spcPct val="110000"/>
              </a:lnSpc>
              <a:buClr>
                <a:srgbClr val="10B6F4"/>
              </a:buClr>
              <a:defRPr/>
            </a:pPr>
            <a:r>
              <a:rPr lang="de-DE" sz="2000" dirty="0">
                <a:cs typeface="Calibri" panose="020F0502020204030204" pitchFamily="34" charset="0"/>
              </a:rPr>
              <a:t>Dieser Fortschritt nützt, weil es nicht mehr notwendig ist, einen Vergleich herzustellen. Wenn Gleichheit bedeutet einem Mann vergleichbar zu sein, sind Gleichstellungsmaßstäbe nur männliche Maßstäbe. </a:t>
            </a:r>
          </a:p>
          <a:p>
            <a:endParaRPr lang="de-DE" dirty="0"/>
          </a:p>
        </p:txBody>
      </p:sp>
      <p:sp>
        <p:nvSpPr>
          <p:cNvPr id="4" name="Foliennummernplatzhalter 3">
            <a:extLst>
              <a:ext uri="{FF2B5EF4-FFF2-40B4-BE49-F238E27FC236}">
                <a16:creationId xmlns:a16="http://schemas.microsoft.com/office/drawing/2014/main" id="{13A5627E-EBF2-4A30-BDB9-27E580DCA0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79161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021D9-AA11-4A90-9E35-2F0DE2E44AE0}"/>
              </a:ext>
            </a:extLst>
          </p:cNvPr>
          <p:cNvSpPr>
            <a:spLocks noGrp="1"/>
          </p:cNvSpPr>
          <p:nvPr>
            <p:ph type="title"/>
          </p:nvPr>
        </p:nvSpPr>
        <p:spPr/>
        <p:txBody>
          <a:bodyPr>
            <a:normAutofit/>
          </a:bodyPr>
          <a:lstStyle/>
          <a:p>
            <a:r>
              <a:rPr lang="en-GB" altLang="de-DE" dirty="0">
                <a:cs typeface="Arial" panose="020B0604020202020204" pitchFamily="34" charset="0"/>
              </a:rPr>
              <a:t>CEDAW – </a:t>
            </a:r>
            <a:r>
              <a:rPr lang="en-GB" altLang="de-DE" dirty="0" err="1">
                <a:cs typeface="Arial" panose="020B0604020202020204" pitchFamily="34" charset="0"/>
              </a:rPr>
              <a:t>Rechtliche</a:t>
            </a:r>
            <a:r>
              <a:rPr lang="en-GB" altLang="de-DE" dirty="0">
                <a:cs typeface="Arial" panose="020B0604020202020204" pitchFamily="34" charset="0"/>
              </a:rPr>
              <a:t> </a:t>
            </a:r>
            <a:r>
              <a:rPr lang="en-GB" altLang="de-DE" dirty="0" err="1">
                <a:cs typeface="Arial" panose="020B0604020202020204" pitchFamily="34" charset="0"/>
              </a:rPr>
              <a:t>Bedeutung</a:t>
            </a:r>
            <a:r>
              <a:rPr lang="en-GB" altLang="de-DE" dirty="0">
                <a:cs typeface="Arial" panose="020B0604020202020204" pitchFamily="34" charset="0"/>
              </a:rPr>
              <a:t> </a:t>
            </a:r>
            <a:endParaRPr lang="de-DE" dirty="0"/>
          </a:p>
        </p:txBody>
      </p:sp>
      <p:sp>
        <p:nvSpPr>
          <p:cNvPr id="3" name="Inhaltsplatzhalter 2">
            <a:extLst>
              <a:ext uri="{FF2B5EF4-FFF2-40B4-BE49-F238E27FC236}">
                <a16:creationId xmlns:a16="http://schemas.microsoft.com/office/drawing/2014/main" id="{D68FF709-D1A3-45B9-A89B-9872E66EA9A3}"/>
              </a:ext>
            </a:extLst>
          </p:cNvPr>
          <p:cNvSpPr>
            <a:spLocks noGrp="1"/>
          </p:cNvSpPr>
          <p:nvPr>
            <p:ph idx="1"/>
          </p:nvPr>
        </p:nvSpPr>
        <p:spPr>
          <a:xfrm>
            <a:off x="941114" y="1458223"/>
            <a:ext cx="10501793" cy="5253036"/>
          </a:xfrm>
        </p:spPr>
        <p:txBody>
          <a:bodyPr>
            <a:normAutofit/>
          </a:bodyPr>
          <a:lstStyle/>
          <a:p>
            <a:pPr>
              <a:defRPr/>
            </a:pPr>
            <a:r>
              <a:rPr lang="de-DE" dirty="0">
                <a:cs typeface="Arial" charset="0"/>
              </a:rPr>
              <a:t>Das Gleichheitskonzept der UN-Konventionen stellt auf substantielle Gleichheit ab, die zwar formale Gleichheit umfasst, aber sich auf das Ergebnis konzentriert. Damit soll die Überwindung jeglicher Diskriminierung erreicht werden. Schließlich ist Diskriminierung kein Randproblem, sondern schafft Hierarchien mit materiellen Folgen. Frauen gehören der Kategorie Frau an und damit einer Kategorie am unteren Ende der Hierarchie. Das gilt für alle Frauen, die aufgrund der sozialen Konstruktion von Gender benachteiligt werden. Die Ziele der substantiellen Gleichheit sind:</a:t>
            </a:r>
          </a:p>
          <a:p>
            <a:pPr lvl="1">
              <a:defRPr/>
            </a:pPr>
            <a:r>
              <a:rPr lang="de-DE" sz="1800" dirty="0">
                <a:cs typeface="Arial" charset="0"/>
              </a:rPr>
              <a:t>Würde und Selbstwertgefühl müssen gefördert werden durch das Ziel der Gleichheit </a:t>
            </a:r>
          </a:p>
          <a:p>
            <a:pPr lvl="1">
              <a:defRPr/>
            </a:pPr>
            <a:r>
              <a:rPr lang="de-DE" sz="1800" dirty="0">
                <a:cs typeface="Arial" charset="0"/>
              </a:rPr>
              <a:t>Substantielle Gleichheit muss Ergebnisgleichheit gewährleisten und damit den Zyklus der Benachteiligung durchbrechen</a:t>
            </a:r>
          </a:p>
          <a:p>
            <a:pPr lvl="1">
              <a:defRPr/>
            </a:pPr>
            <a:r>
              <a:rPr lang="de-DE" sz="1800" dirty="0">
                <a:cs typeface="Arial" charset="0"/>
              </a:rPr>
              <a:t>Unterschiede und Nachteile müssen aufgefangen werden. Das funktioniert nur, wenn das gesellschaftliche Umfeld die Ursachen der Benachteiligung und Verwundbarkeit der Frauen anerkennt. Dieser Ansatz verlangt sozialen Wandel und Transformation. </a:t>
            </a:r>
          </a:p>
          <a:p>
            <a:pPr lvl="1">
              <a:defRPr/>
            </a:pPr>
            <a:r>
              <a:rPr lang="de-DE" sz="1800" dirty="0">
                <a:cs typeface="Arial" charset="0"/>
              </a:rPr>
              <a:t>Überwindung der Unterrepräsentanz von Frauen in Entscheidungspositionen, gleicher Machtzugang. </a:t>
            </a:r>
          </a:p>
          <a:p>
            <a:endParaRPr lang="de-DE" dirty="0"/>
          </a:p>
        </p:txBody>
      </p:sp>
      <p:sp>
        <p:nvSpPr>
          <p:cNvPr id="4" name="Foliennummernplatzhalter 3">
            <a:extLst>
              <a:ext uri="{FF2B5EF4-FFF2-40B4-BE49-F238E27FC236}">
                <a16:creationId xmlns:a16="http://schemas.microsoft.com/office/drawing/2014/main" id="{E024590D-70AA-4223-80EA-CC961E82F8B0}"/>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58416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DA2F1-CA11-4A96-926F-00C98945974E}"/>
              </a:ext>
            </a:extLst>
          </p:cNvPr>
          <p:cNvSpPr>
            <a:spLocks noGrp="1"/>
          </p:cNvSpPr>
          <p:nvPr>
            <p:ph type="title"/>
          </p:nvPr>
        </p:nvSpPr>
        <p:spPr/>
        <p:txBody>
          <a:bodyPr>
            <a:normAutofit/>
          </a:bodyPr>
          <a:lstStyle/>
          <a:p>
            <a:r>
              <a:rPr lang="en-GB" altLang="de-DE" dirty="0">
                <a:cs typeface="Arial" panose="020B0604020202020204" pitchFamily="34" charset="0"/>
              </a:rPr>
              <a:t>CEDAW – </a:t>
            </a:r>
            <a:r>
              <a:rPr lang="en-GB" altLang="de-DE" dirty="0" err="1">
                <a:cs typeface="Arial" panose="020B0604020202020204" pitchFamily="34" charset="0"/>
              </a:rPr>
              <a:t>Rechtliche</a:t>
            </a:r>
            <a:r>
              <a:rPr lang="en-GB" altLang="de-DE" dirty="0">
                <a:cs typeface="Arial" panose="020B0604020202020204" pitchFamily="34" charset="0"/>
              </a:rPr>
              <a:t> und </a:t>
            </a:r>
            <a:r>
              <a:rPr lang="en-GB" altLang="de-DE" dirty="0" err="1">
                <a:cs typeface="Arial" panose="020B0604020202020204" pitchFamily="34" charset="0"/>
              </a:rPr>
              <a:t>politische</a:t>
            </a:r>
            <a:r>
              <a:rPr lang="en-GB" altLang="de-DE" dirty="0">
                <a:cs typeface="Arial" panose="020B0604020202020204" pitchFamily="34" charset="0"/>
              </a:rPr>
              <a:t> </a:t>
            </a:r>
            <a:r>
              <a:rPr lang="en-GB" altLang="de-DE" dirty="0" err="1">
                <a:cs typeface="Arial" panose="020B0604020202020204" pitchFamily="34" charset="0"/>
              </a:rPr>
              <a:t>Bedeutung</a:t>
            </a:r>
            <a:endParaRPr lang="de-DE" dirty="0"/>
          </a:p>
        </p:txBody>
      </p:sp>
      <p:sp>
        <p:nvSpPr>
          <p:cNvPr id="3" name="Inhaltsplatzhalter 2">
            <a:extLst>
              <a:ext uri="{FF2B5EF4-FFF2-40B4-BE49-F238E27FC236}">
                <a16:creationId xmlns:a16="http://schemas.microsoft.com/office/drawing/2014/main" id="{E61C4960-ABDE-4D09-8DFE-D8E043918755}"/>
              </a:ext>
            </a:extLst>
          </p:cNvPr>
          <p:cNvSpPr>
            <a:spLocks noGrp="1"/>
          </p:cNvSpPr>
          <p:nvPr>
            <p:ph idx="1"/>
          </p:nvPr>
        </p:nvSpPr>
        <p:spPr>
          <a:xfrm>
            <a:off x="898527" y="1731964"/>
            <a:ext cx="10501793" cy="5041369"/>
          </a:xfrm>
        </p:spPr>
        <p:txBody>
          <a:bodyPr/>
          <a:lstStyle/>
          <a:p>
            <a:pPr>
              <a:defRPr/>
            </a:pPr>
            <a:r>
              <a:rPr lang="de-DE" dirty="0">
                <a:cs typeface="Arial" charset="0"/>
              </a:rPr>
              <a:t>Substantielle Gleichheit ist daher mehrdimensional und will folgende Ziele erreichen: </a:t>
            </a:r>
          </a:p>
          <a:p>
            <a:pPr lvl="1">
              <a:defRPr/>
            </a:pPr>
            <a:r>
              <a:rPr lang="de-DE" sz="1800" dirty="0">
                <a:cs typeface="Arial" charset="0"/>
              </a:rPr>
              <a:t>Chancengleichheit und Gleichwertigkeit</a:t>
            </a:r>
          </a:p>
          <a:p>
            <a:pPr lvl="1">
              <a:defRPr/>
            </a:pPr>
            <a:r>
              <a:rPr lang="de-DE" sz="1800" dirty="0">
                <a:cs typeface="Arial" charset="0"/>
              </a:rPr>
              <a:t>Gleicher Zugang über proaktive Politiken und Programme sowie Umverteilung</a:t>
            </a:r>
          </a:p>
          <a:p>
            <a:pPr lvl="1">
              <a:defRPr/>
            </a:pPr>
            <a:r>
              <a:rPr lang="de-DE" sz="1800" dirty="0">
                <a:cs typeface="Arial" charset="0"/>
              </a:rPr>
              <a:t>Ergebnisgleichheit </a:t>
            </a:r>
          </a:p>
          <a:p>
            <a:pPr lvl="1">
              <a:defRPr/>
            </a:pPr>
            <a:r>
              <a:rPr lang="de-DE" sz="1800" dirty="0">
                <a:cs typeface="Arial" charset="0"/>
              </a:rPr>
              <a:t>Nachhaltige Ergebnisgleichheit über institutionelle Reformen und ein die Frauen stärkendes Umfeld</a:t>
            </a:r>
          </a:p>
          <a:p>
            <a:pPr>
              <a:defRPr/>
            </a:pPr>
            <a:r>
              <a:rPr lang="de-DE" dirty="0">
                <a:cs typeface="Arial" charset="0"/>
              </a:rPr>
              <a:t>Das Konzept der substantiellen Gleichheit kann die Wertkonflikte  insbesondere zwischen Gleichheit und Freiheit nicht verstecken. Außerdem ist die Trennung in öffentliches und privates Leben angreifbar, obwohl sie historisch gewachsen ist. Sie trägt zur Geringschätzung von Frauen und ihrer Einordnung auf einer niedrigeren Hierarchiestufe bei. Recht hat diese Trennung zwischen öffentlicher und privater Sphäre noch vertieft und damit zur Herausbildung von Geschlechterstereotypen beigetragen. </a:t>
            </a:r>
          </a:p>
          <a:p>
            <a:pPr>
              <a:defRPr/>
            </a:pPr>
            <a:r>
              <a:rPr lang="de-DE" dirty="0">
                <a:cs typeface="Arial" charset="0"/>
              </a:rPr>
              <a:t>Hinzu kommt das kulturelle und gesellschaftliche Wertesystem, das vor allem Menschenrechte von Frauen im privaten Bereich bzw. im Bereich der Familie berührt. </a:t>
            </a:r>
          </a:p>
          <a:p>
            <a:endParaRPr lang="de-DE" dirty="0"/>
          </a:p>
        </p:txBody>
      </p:sp>
      <p:sp>
        <p:nvSpPr>
          <p:cNvPr id="4" name="Foliennummernplatzhalter 3">
            <a:extLst>
              <a:ext uri="{FF2B5EF4-FFF2-40B4-BE49-F238E27FC236}">
                <a16:creationId xmlns:a16="http://schemas.microsoft.com/office/drawing/2014/main" id="{2574B39F-46E9-4264-BAC8-9CB8F6890E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65544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08FD6-B03E-4CC8-94A9-8490FF5A0618}"/>
              </a:ext>
            </a:extLst>
          </p:cNvPr>
          <p:cNvSpPr>
            <a:spLocks noGrp="1"/>
          </p:cNvSpPr>
          <p:nvPr>
            <p:ph type="title"/>
          </p:nvPr>
        </p:nvSpPr>
        <p:spPr>
          <a:xfrm>
            <a:off x="762084" y="285543"/>
            <a:ext cx="10774678" cy="1306189"/>
          </a:xfrm>
        </p:spPr>
        <p:txBody>
          <a:bodyPr>
            <a:normAutofit fontScale="90000"/>
          </a:bodyPr>
          <a:lstStyle/>
          <a:p>
            <a:r>
              <a:rPr lang="de-DE" altLang="de-DE" dirty="0"/>
              <a:t>Regelungen der Frauenrechtskonvention zu Geschlechterstereotypen</a:t>
            </a:r>
            <a:endParaRPr lang="de-DE" dirty="0"/>
          </a:p>
        </p:txBody>
      </p:sp>
      <p:sp>
        <p:nvSpPr>
          <p:cNvPr id="3" name="Inhaltsplatzhalter 2">
            <a:extLst>
              <a:ext uri="{FF2B5EF4-FFF2-40B4-BE49-F238E27FC236}">
                <a16:creationId xmlns:a16="http://schemas.microsoft.com/office/drawing/2014/main" id="{4A465C5E-0B49-40FC-81E5-3D58B7AFF859}"/>
              </a:ext>
            </a:extLst>
          </p:cNvPr>
          <p:cNvSpPr>
            <a:spLocks noGrp="1"/>
          </p:cNvSpPr>
          <p:nvPr>
            <p:ph idx="1"/>
          </p:nvPr>
        </p:nvSpPr>
        <p:spPr>
          <a:xfrm>
            <a:off x="898526" y="1792817"/>
            <a:ext cx="10501793" cy="4319843"/>
          </a:xfrm>
        </p:spPr>
        <p:txBody>
          <a:bodyPr>
            <a:normAutofit lnSpcReduction="10000"/>
          </a:bodyPr>
          <a:lstStyle/>
          <a:p>
            <a:pPr marL="0" lvl="0" indent="0">
              <a:buClr>
                <a:srgbClr val="10B6F4"/>
              </a:buClr>
              <a:buNone/>
            </a:pPr>
            <a:r>
              <a:rPr lang="de-DE" sz="1600" dirty="0"/>
              <a:t>In der Präambel von CEDAW heißt es, dass sich </a:t>
            </a:r>
            <a:r>
              <a:rPr lang="de-DE" sz="1600" i="1" dirty="0"/>
              <a:t>„die traditionelle Rolle des Mannes und die Rolle der Frau in der Gesellschaft wandeln müssen, wenn die volle Gleichberechtigung von Mann und Frau erreicht werden soll“</a:t>
            </a:r>
            <a:r>
              <a:rPr lang="de-DE" sz="1600" dirty="0"/>
              <a:t>. </a:t>
            </a:r>
            <a:endParaRPr lang="de-DE" dirty="0">
              <a:solidFill>
                <a:prstClr val="black"/>
              </a:solidFill>
            </a:endParaRPr>
          </a:p>
          <a:p>
            <a:pPr>
              <a:buClr>
                <a:srgbClr val="10B6F4"/>
              </a:buClr>
              <a:defRPr/>
            </a:pPr>
            <a:r>
              <a:rPr lang="de-DE" dirty="0">
                <a:solidFill>
                  <a:prstClr val="black"/>
                </a:solidFill>
              </a:rPr>
              <a:t>In CEDAW kommt der Überwindung von Geschlechterstereotypen eine wesentliche Bedeutung zu. Hierzu gehören die Forderung in der Präambel nach einem notwendigen Wandel der Rolle von Männern und Frauen in der Gesellschaft, die allgemeine Verpflichtung der Vertragsstaaten zur Bekämpfung von Geschlechterstereotypen in Art. 5 </a:t>
            </a:r>
            <a:r>
              <a:rPr lang="de-DE" dirty="0" err="1">
                <a:solidFill>
                  <a:prstClr val="black"/>
                </a:solidFill>
              </a:rPr>
              <a:t>lit</a:t>
            </a:r>
            <a:r>
              <a:rPr lang="de-DE" dirty="0">
                <a:solidFill>
                  <a:prstClr val="black"/>
                </a:solidFill>
              </a:rPr>
              <a:t>. a und die spezifischen Konkretisierungen dieser Verpflichtung in Art. 5 </a:t>
            </a:r>
            <a:r>
              <a:rPr lang="de-DE" dirty="0" err="1">
                <a:solidFill>
                  <a:prstClr val="black"/>
                </a:solidFill>
              </a:rPr>
              <a:t>lit</a:t>
            </a:r>
            <a:r>
              <a:rPr lang="de-DE" dirty="0">
                <a:solidFill>
                  <a:prstClr val="black"/>
                </a:solidFill>
              </a:rPr>
              <a:t>. b und Art 10 CEDAW.</a:t>
            </a:r>
          </a:p>
          <a:p>
            <a:pPr>
              <a:buClr>
                <a:srgbClr val="10B6F4"/>
              </a:buClr>
              <a:defRPr/>
            </a:pPr>
            <a:r>
              <a:rPr lang="de-DE" dirty="0">
                <a:solidFill>
                  <a:prstClr val="black"/>
                </a:solidFill>
              </a:rPr>
              <a:t>Als zentrale Norm für die Bekämpfung von Geschlechterstereotypen ist Art. 5 CEDAW zu sehen. Sie verdeutlicht, dass Geschlechterstereotype, geschlechtsspezifische Arbeitsteilung und stereotype Elternrollen  wesentliche Hindernisse für eine Gleichstellung der Geschlechter darstellen. </a:t>
            </a:r>
          </a:p>
          <a:p>
            <a:pPr>
              <a:buClr>
                <a:srgbClr val="10B6F4"/>
              </a:buClr>
              <a:defRPr/>
            </a:pPr>
            <a:r>
              <a:rPr lang="de-DE" dirty="0">
                <a:solidFill>
                  <a:prstClr val="black"/>
                </a:solidFill>
              </a:rPr>
              <a:t>Art. 10 </a:t>
            </a:r>
            <a:r>
              <a:rPr lang="de-DE" dirty="0" err="1">
                <a:solidFill>
                  <a:prstClr val="black"/>
                </a:solidFill>
              </a:rPr>
              <a:t>lit</a:t>
            </a:r>
            <a:r>
              <a:rPr lang="de-DE" dirty="0">
                <a:solidFill>
                  <a:prstClr val="black"/>
                </a:solidFill>
              </a:rPr>
              <a:t>. c CEDAW verdeutlicht die Wichtigkeit der Bekämpfung von </a:t>
            </a:r>
            <a:br>
              <a:rPr lang="de-DE" dirty="0">
                <a:solidFill>
                  <a:prstClr val="black"/>
                </a:solidFill>
              </a:rPr>
            </a:br>
            <a:r>
              <a:rPr lang="de-DE" dirty="0">
                <a:solidFill>
                  <a:prstClr val="black"/>
                </a:solidFill>
              </a:rPr>
              <a:t>Geschlechterstereotypen im Bildungsbereich.</a:t>
            </a:r>
          </a:p>
          <a:p>
            <a:pPr marL="0" indent="0" algn="ctr">
              <a:buNone/>
            </a:pPr>
            <a:endParaRPr lang="de-DE" sz="1600" dirty="0"/>
          </a:p>
          <a:p>
            <a:endParaRPr lang="de-DE" dirty="0"/>
          </a:p>
        </p:txBody>
      </p:sp>
      <p:sp>
        <p:nvSpPr>
          <p:cNvPr id="4" name="Foliennummernplatzhalter 3">
            <a:extLst>
              <a:ext uri="{FF2B5EF4-FFF2-40B4-BE49-F238E27FC236}">
                <a16:creationId xmlns:a16="http://schemas.microsoft.com/office/drawing/2014/main" id="{A5EAD4DF-EAF8-47DA-9D58-4E81B73434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85422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CF0A5-2C68-432C-8893-B40BB3C277C4}"/>
              </a:ext>
            </a:extLst>
          </p:cNvPr>
          <p:cNvSpPr>
            <a:spLocks noGrp="1"/>
          </p:cNvSpPr>
          <p:nvPr>
            <p:ph type="title"/>
          </p:nvPr>
        </p:nvSpPr>
        <p:spPr/>
        <p:txBody>
          <a:bodyPr/>
          <a:lstStyle/>
          <a:p>
            <a:r>
              <a:rPr lang="de-DE" dirty="0">
                <a:ea typeface="Calibri" panose="020F0502020204030204" pitchFamily="34" charset="0"/>
                <a:cs typeface="Times New Roman" panose="02020603050405020304" pitchFamily="18" charset="0"/>
              </a:rPr>
              <a:t>CEDAW und Geschlechterstereotypen</a:t>
            </a:r>
            <a:endParaRPr lang="de-DE" dirty="0"/>
          </a:p>
        </p:txBody>
      </p:sp>
      <p:sp>
        <p:nvSpPr>
          <p:cNvPr id="3" name="Inhaltsplatzhalter 2">
            <a:extLst>
              <a:ext uri="{FF2B5EF4-FFF2-40B4-BE49-F238E27FC236}">
                <a16:creationId xmlns:a16="http://schemas.microsoft.com/office/drawing/2014/main" id="{0FD96B04-D939-47BD-B25A-0D5856E8D976}"/>
              </a:ext>
            </a:extLst>
          </p:cNvPr>
          <p:cNvSpPr>
            <a:spLocks noGrp="1"/>
          </p:cNvSpPr>
          <p:nvPr>
            <p:ph idx="1"/>
          </p:nvPr>
        </p:nvSpPr>
        <p:spPr>
          <a:xfrm>
            <a:off x="804672" y="1726062"/>
            <a:ext cx="10501793" cy="4319843"/>
          </a:xfrm>
        </p:spPr>
        <p:txBody>
          <a:bodyPr>
            <a:normAutofit lnSpcReduction="10000"/>
          </a:bodyPr>
          <a:lstStyle/>
          <a:p>
            <a:pPr>
              <a:lnSpc>
                <a:spcPct val="107000"/>
              </a:lnSpc>
              <a:spcAft>
                <a:spcPts val="800"/>
              </a:spcAft>
              <a:buFont typeface="Arial" panose="020B0604020202020204" pitchFamily="34" charset="0"/>
              <a:buChar char="•"/>
            </a:pPr>
            <a:r>
              <a:rPr lang="de-DE" dirty="0">
                <a:ea typeface="Calibri" panose="020F0502020204030204" pitchFamily="34" charset="0"/>
                <a:cs typeface="Times New Roman" panose="02020603050405020304" pitchFamily="18" charset="0"/>
              </a:rPr>
              <a:t>Das Bilden von Stereotypen, das heißt die generalisierende und simplifizierende Zuschreibung von Eigenschaften oder Verhaltensweisen an Mitglieder einer Gruppe, hat eine große Bedeutung für das Denken und Funktionieren einer Gesellschaft, da es auch der Herstellung gesellschaftlicher Anerkennungsstrukturen dient. Geschlechterstereotype spiegeln individuelle wie auch in der Gesellschaft mehrheitlich geteilte Vorstellungen von den typischen Merkmalen der Geschlechter wider. Sie enthalten sowohl Annahmen darüber, wie Frauen und Männer sind, wie sie sich verhalten und welche Eigenschaften sie haben, als auch Annahmen darüber, wie sie sich verhalten sollen und wie sie sein sollen, mithin Rollenerwartungen an die Geschlechter. </a:t>
            </a:r>
          </a:p>
          <a:p>
            <a:pPr lvl="0">
              <a:buClr>
                <a:srgbClr val="1CADE4"/>
              </a:buClr>
              <a:buFont typeface="Arial" panose="020B0604020202020204" pitchFamily="34" charset="0"/>
              <a:buChar char="•"/>
              <a:defRPr/>
            </a:pPr>
            <a:r>
              <a:rPr lang="de-DE" dirty="0">
                <a:ea typeface="Calibri" panose="020F0502020204030204" pitchFamily="34" charset="0"/>
                <a:cs typeface="Times New Roman" panose="02020603050405020304" pitchFamily="18" charset="0"/>
              </a:rPr>
              <a:t>Die Inhalte von Geschlechterstereotypen weisen trotz kultureller Unterschiede international viele Ähnlichkeiten auf und sie scheinen sich auch über längere Zeiträume wenig zu verändern. Geschlechterstereotype stellen weiterhin eine der Hauptursachen für Geschlechtsdiskriminierungen dar. Geschlechtsspezifische Leitbilder, Rollenzuschreibungen und Rollenerwartungen beeinträchtigen Entscheidungsverhalten und Verwirklichungschancen von Frauen und Männern.</a:t>
            </a:r>
            <a:r>
              <a:rPr lang="de-DE" dirty="0"/>
              <a:t> Deshalb bekennt sich CEDAW zu ihrer Abschaffung.</a:t>
            </a:r>
          </a:p>
        </p:txBody>
      </p:sp>
      <p:sp>
        <p:nvSpPr>
          <p:cNvPr id="4" name="Foliennummernplatzhalter 3">
            <a:extLst>
              <a:ext uri="{FF2B5EF4-FFF2-40B4-BE49-F238E27FC236}">
                <a16:creationId xmlns:a16="http://schemas.microsoft.com/office/drawing/2014/main" id="{AF45818C-93DD-4565-BF04-A6584ADA07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59570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B9FA3-A1A9-4655-823C-BB9EE72C07CE}"/>
              </a:ext>
            </a:extLst>
          </p:cNvPr>
          <p:cNvSpPr>
            <a:spLocks noGrp="1"/>
          </p:cNvSpPr>
          <p:nvPr>
            <p:ph type="title"/>
          </p:nvPr>
        </p:nvSpPr>
        <p:spPr/>
        <p:txBody>
          <a:bodyPr/>
          <a:lstStyle/>
          <a:p>
            <a:r>
              <a:rPr lang="de-DE" altLang="de-DE" dirty="0"/>
              <a:t>Frauenrechte sind Menschenrechte</a:t>
            </a:r>
            <a:endParaRPr lang="de-DE" dirty="0"/>
          </a:p>
        </p:txBody>
      </p:sp>
      <p:sp>
        <p:nvSpPr>
          <p:cNvPr id="3" name="Inhaltsplatzhalter 2">
            <a:extLst>
              <a:ext uri="{FF2B5EF4-FFF2-40B4-BE49-F238E27FC236}">
                <a16:creationId xmlns:a16="http://schemas.microsoft.com/office/drawing/2014/main" id="{81CE4599-94B8-40B8-88CB-FBCBF2E022B1}"/>
              </a:ext>
            </a:extLst>
          </p:cNvPr>
          <p:cNvSpPr>
            <a:spLocks noGrp="1"/>
          </p:cNvSpPr>
          <p:nvPr>
            <p:ph idx="1"/>
          </p:nvPr>
        </p:nvSpPr>
        <p:spPr>
          <a:xfrm>
            <a:off x="898527" y="1731964"/>
            <a:ext cx="10501793" cy="4675711"/>
          </a:xfrm>
        </p:spPr>
        <p:txBody>
          <a:bodyPr>
            <a:normAutofit fontScale="92500" lnSpcReduction="10000"/>
          </a:bodyPr>
          <a:lstStyle/>
          <a:p>
            <a:pPr>
              <a:defRPr/>
            </a:pPr>
            <a:r>
              <a:rPr lang="de-DE" sz="1900" dirty="0"/>
              <a:t>Das Anliegen der Frauenrechtskonvention ist heute aktuell.</a:t>
            </a:r>
          </a:p>
          <a:p>
            <a:pPr>
              <a:defRPr/>
            </a:pPr>
            <a:r>
              <a:rPr lang="de-DE" sz="1900" dirty="0"/>
              <a:t>Zur Begründung seiner Entscheidung  zur Verleihung des Friedensnobelpreises 2011 an Frauen betonte das Nobelkomitee:  „Es kann auf der Welt keine Demokratie und keinen dauerhaften Frieden geben, solange Frauen nicht dieselben Chancen wie Männer haben, auf Entwicklungen in allen Bereichen der Gesellschaft einzuwirken.“</a:t>
            </a:r>
          </a:p>
          <a:p>
            <a:pPr>
              <a:defRPr/>
            </a:pPr>
            <a:r>
              <a:rPr lang="de-DE" sz="1900" dirty="0"/>
              <a:t>Das sagt die Frauenrechtskonvention in ihrer Präambel und buchstabiert sie in ihren substanziellen Artikeln aus. Dort benennt sie die Lebensbereiche, in denen die Diskriminierung von Frauen zu beseitigen ist – nämlich in Familie, Gesellschaft und Staat sowie auf der internationalen Ebene. Und der CEDAW- Ausschuss  hat durch seine Empfehlungen an die Staaten einen maßgeblichen Beitrag zur Konkretisierung der staatlichen Pflichten geleistet.</a:t>
            </a:r>
          </a:p>
          <a:p>
            <a:pPr>
              <a:defRPr/>
            </a:pPr>
            <a:r>
              <a:rPr lang="de-DE" sz="1900" dirty="0"/>
              <a:t>CEDAW ist als Menschenrechtsvertrag ausgestaltet und begründet nicht nur Pflichten von Staaten, sondern zugleich subjektive Rechte der Frauen, und zwar in Familie, Gesellschaft und öffentlichem und privaten Leben. Dabei geht es auch um Parität bei Macht- und Entscheidungspositionen.</a:t>
            </a:r>
          </a:p>
          <a:p>
            <a:endParaRPr lang="de-DE" dirty="0"/>
          </a:p>
        </p:txBody>
      </p:sp>
      <p:sp>
        <p:nvSpPr>
          <p:cNvPr id="4" name="Foliennummernplatzhalter 3">
            <a:extLst>
              <a:ext uri="{FF2B5EF4-FFF2-40B4-BE49-F238E27FC236}">
                <a16:creationId xmlns:a16="http://schemas.microsoft.com/office/drawing/2014/main" id="{296DE279-09EA-4ACC-A658-AFA5E0AD49AA}"/>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40340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822B5-8507-44FD-84C8-25BFDF6087B6}"/>
              </a:ext>
            </a:extLst>
          </p:cNvPr>
          <p:cNvSpPr>
            <a:spLocks noGrp="1"/>
          </p:cNvSpPr>
          <p:nvPr>
            <p:ph type="title"/>
          </p:nvPr>
        </p:nvSpPr>
        <p:spPr>
          <a:xfrm>
            <a:off x="804672" y="280616"/>
            <a:ext cx="10774678" cy="1184482"/>
          </a:xfrm>
        </p:spPr>
        <p:txBody>
          <a:bodyPr>
            <a:normAutofit/>
          </a:bodyPr>
          <a:lstStyle/>
          <a:p>
            <a:r>
              <a:rPr lang="de-DE" sz="3200" dirty="0"/>
              <a:t>CEDAW und Völkerrecht: Wegbereiterinnen der Frauenemanzipation</a:t>
            </a:r>
          </a:p>
        </p:txBody>
      </p:sp>
      <p:sp>
        <p:nvSpPr>
          <p:cNvPr id="3" name="Inhaltsplatzhalter 2">
            <a:extLst>
              <a:ext uri="{FF2B5EF4-FFF2-40B4-BE49-F238E27FC236}">
                <a16:creationId xmlns:a16="http://schemas.microsoft.com/office/drawing/2014/main" id="{5E1F1FB2-B40A-4FF9-9D18-AAD5910CD4DC}"/>
              </a:ext>
            </a:extLst>
          </p:cNvPr>
          <p:cNvSpPr>
            <a:spLocks noGrp="1"/>
          </p:cNvSpPr>
          <p:nvPr>
            <p:ph idx="1"/>
          </p:nvPr>
        </p:nvSpPr>
        <p:spPr/>
        <p:txBody>
          <a:bodyPr>
            <a:normAutofit/>
          </a:bodyPr>
          <a:lstStyle/>
          <a:p>
            <a:pPr marL="0" indent="0">
              <a:buNone/>
            </a:pPr>
            <a:endParaRPr lang="de-DE" dirty="0"/>
          </a:p>
          <a:p>
            <a:r>
              <a:rPr lang="de-DE" dirty="0"/>
              <a:t>Wenn 2019/2020 die internationale Völkergemeinschaft Bilanz ihrer gemeinschaftlichen Engagements für Frieden, Gleichheit und Humanität zieht, muss sie </a:t>
            </a:r>
            <a:r>
              <a:rPr lang="de-DE" dirty="0" err="1"/>
              <a:t>konzidieren</a:t>
            </a:r>
            <a:r>
              <a:rPr lang="de-DE" dirty="0"/>
              <a:t>, das nicht alle gleichermaßen von den fortschrittlichen Ansätzen des Völkerrechts profitiert haben. Sie muss sich aber 75 Jahre nach der Verabschiedung der UN-Charta und 40 Jahre nach Verabschiedung der CEDAW- Konvention  eingestehen, dass sie mit der UN-Agenda 2030 zur sozialen, ökologischen und wirtschaftlichen Nachhaltigkeit über ein Instrument verfügt, das sie aber nicht ausreichend zur Gleichberechtigung und Gleichstellung der Geschlechter nutzt. </a:t>
            </a:r>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538A065E-755F-47F3-8DD0-2748EEF2E6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3603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5"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4"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75" name="Rectangle 33">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Isosceles Triangle 34">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35">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8" name="Rectangle 3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8"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1" name="Freeform: Shape 6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083AE378-B9F6-4142-A9B3-ABAA831588A5}"/>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4800" dirty="0" err="1"/>
              <a:t>Gewalt</a:t>
            </a:r>
            <a:r>
              <a:rPr lang="en-US" sz="4800" dirty="0"/>
              <a:t> </a:t>
            </a:r>
            <a:r>
              <a:rPr lang="en-US" sz="4800" dirty="0" err="1"/>
              <a:t>gegen</a:t>
            </a:r>
            <a:r>
              <a:rPr lang="en-US" sz="4800" dirty="0"/>
              <a:t> Frauen</a:t>
            </a:r>
          </a:p>
        </p:txBody>
      </p:sp>
      <p:sp>
        <p:nvSpPr>
          <p:cNvPr id="7" name="Textplatzhalter 6">
            <a:extLst>
              <a:ext uri="{FF2B5EF4-FFF2-40B4-BE49-F238E27FC236}">
                <a16:creationId xmlns:a16="http://schemas.microsoft.com/office/drawing/2014/main" id="{1A4EF687-18A8-40C7-9ADA-C9F1406094DC}"/>
              </a:ext>
            </a:extLst>
          </p:cNvPr>
          <p:cNvSpPr>
            <a:spLocks noGrp="1"/>
          </p:cNvSpPr>
          <p:nvPr>
            <p:ph type="body" idx="1"/>
          </p:nvPr>
        </p:nvSpPr>
        <p:spPr>
          <a:xfrm>
            <a:off x="3388938" y="3783690"/>
            <a:ext cx="5414125" cy="1196717"/>
          </a:xfrm>
        </p:spPr>
        <p:txBody>
          <a:bodyPr vert="horz" lIns="91440" tIns="0" rIns="91440" bIns="45720" rtlCol="0">
            <a:normAutofit/>
          </a:bodyPr>
          <a:lstStyle/>
          <a:p>
            <a:pPr>
              <a:lnSpc>
                <a:spcPct val="100000"/>
              </a:lnSpc>
            </a:pPr>
            <a:r>
              <a:rPr lang="en-US" sz="2000" dirty="0" err="1">
                <a:latin typeface="+mj-lt"/>
              </a:rPr>
              <a:t>Gewalt</a:t>
            </a:r>
            <a:r>
              <a:rPr lang="en-US" sz="2000" dirty="0">
                <a:latin typeface="+mj-lt"/>
              </a:rPr>
              <a:t> </a:t>
            </a:r>
            <a:r>
              <a:rPr lang="en-US" sz="2000" dirty="0" err="1">
                <a:latin typeface="+mj-lt"/>
              </a:rPr>
              <a:t>gegen</a:t>
            </a:r>
            <a:r>
              <a:rPr lang="en-US" sz="2000" dirty="0">
                <a:latin typeface="+mj-lt"/>
              </a:rPr>
              <a:t> Frauen- </a:t>
            </a:r>
            <a:r>
              <a:rPr lang="en-US" sz="2000" dirty="0" err="1">
                <a:latin typeface="+mj-lt"/>
              </a:rPr>
              <a:t>Konventionen</a:t>
            </a:r>
            <a:r>
              <a:rPr lang="en-US" sz="2000" dirty="0">
                <a:latin typeface="+mj-lt"/>
              </a:rPr>
              <a:t> </a:t>
            </a:r>
            <a:r>
              <a:rPr lang="en-US" sz="2000" dirty="0" err="1">
                <a:latin typeface="+mj-lt"/>
              </a:rPr>
              <a:t>nützen</a:t>
            </a:r>
            <a:endParaRPr lang="en-US" sz="2000" dirty="0">
              <a:latin typeface="+mj-lt"/>
            </a:endParaRPr>
          </a:p>
        </p:txBody>
      </p:sp>
      <p:sp>
        <p:nvSpPr>
          <p:cNvPr id="5" name="Foliennummernplatzhalter 4">
            <a:extLst>
              <a:ext uri="{FF2B5EF4-FFF2-40B4-BE49-F238E27FC236}">
                <a16:creationId xmlns:a16="http://schemas.microsoft.com/office/drawing/2014/main" id="{0E7DB093-5EA8-490E-80C6-A0E2FD0A7DB6}"/>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6D22F896-40B5-4ADD-8801-0D06FADFA095}" type="slidenum">
              <a:rPr lang="en-US" smtClean="0"/>
              <a:pPr>
                <a:spcAft>
                  <a:spcPts val="600"/>
                </a:spcAft>
              </a:pPr>
              <a:t>19</a:t>
            </a:fld>
            <a:endParaRPr lang="en-US"/>
          </a:p>
        </p:txBody>
      </p:sp>
    </p:spTree>
    <p:extLst>
      <p:ext uri="{BB962C8B-B14F-4D97-AF65-F5344CB8AC3E}">
        <p14:creationId xmlns:p14="http://schemas.microsoft.com/office/powerpoint/2010/main" val="138783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7BE49-9248-4EC4-9282-DF2EE0344DB1}"/>
              </a:ext>
            </a:extLst>
          </p:cNvPr>
          <p:cNvSpPr>
            <a:spLocks noGrp="1"/>
          </p:cNvSpPr>
          <p:nvPr>
            <p:ph type="title"/>
          </p:nvPr>
        </p:nvSpPr>
        <p:spPr/>
        <p:txBody>
          <a:bodyPr/>
          <a:lstStyle/>
          <a:p>
            <a:r>
              <a:rPr lang="de-DE" dirty="0"/>
              <a:t>Realität Frauenleben</a:t>
            </a:r>
          </a:p>
        </p:txBody>
      </p:sp>
      <p:sp>
        <p:nvSpPr>
          <p:cNvPr id="3" name="Inhaltsplatzhalter 2">
            <a:extLst>
              <a:ext uri="{FF2B5EF4-FFF2-40B4-BE49-F238E27FC236}">
                <a16:creationId xmlns:a16="http://schemas.microsoft.com/office/drawing/2014/main" id="{8DFB3FEC-2258-4376-8971-E493D6B8C93A}"/>
              </a:ext>
            </a:extLst>
          </p:cNvPr>
          <p:cNvSpPr>
            <a:spLocks noGrp="1"/>
          </p:cNvSpPr>
          <p:nvPr>
            <p:ph idx="1"/>
          </p:nvPr>
        </p:nvSpPr>
        <p:spPr>
          <a:xfrm>
            <a:off x="898527" y="1731964"/>
            <a:ext cx="10501793" cy="4991970"/>
          </a:xfrm>
        </p:spPr>
        <p:txBody>
          <a:bodyPr>
            <a:normAutofit fontScale="40000" lnSpcReduction="20000"/>
          </a:bodyPr>
          <a:lstStyle/>
          <a:p>
            <a:r>
              <a:rPr lang="de-DE" sz="4000" dirty="0"/>
              <a:t>1945 : ein Ende des schrecklichen 2. Weltkriegs, die Befreiung vom Faschismus, Frauen ohne Rechte, aber mit der Pflicht zum Wiederaufbau und Überleben</a:t>
            </a:r>
          </a:p>
          <a:p>
            <a:r>
              <a:rPr lang="de-DE" sz="4000" dirty="0"/>
              <a:t>Keine Frau hatte damals Macht in Politik und Wirtschaft, Frauen galten als Reservearmee der Wirtschaft und waren in Leichtlohngruppen abgeschoben oder waren ausgebeutete Arbeitskräfte, die wenig Chancen auf Arbeit und Ausbildung hatten. Sie waren allein für die Sorgearbeit zuständig. </a:t>
            </a:r>
          </a:p>
          <a:p>
            <a:pPr>
              <a:lnSpc>
                <a:spcPct val="107000"/>
              </a:lnSpc>
              <a:spcAft>
                <a:spcPts val="800"/>
              </a:spcAft>
            </a:pPr>
            <a:r>
              <a:rPr lang="de-DE" sz="4000" dirty="0"/>
              <a:t>2019: </a:t>
            </a:r>
            <a:r>
              <a:rPr lang="de-DE" sz="4000" dirty="0">
                <a:ea typeface="Calibri" panose="020F0502020204030204" pitchFamily="34" charset="0"/>
                <a:cs typeface="Times New Roman" panose="02020603050405020304" pitchFamily="18" charset="0"/>
              </a:rPr>
              <a:t>80 Prozent der Frauen und Mädchen weltweit leben in Ländern, denen ein "schlechter" oder "sehr schlechter" Stand der Geschlechtergerechtigkeit  testiert wird. Die Ungleichheit zeigt sich in verschiedenen Bereichen: </a:t>
            </a:r>
          </a:p>
          <a:p>
            <a:pPr marL="342900" lvl="0" indent="-342900">
              <a:lnSpc>
                <a:spcPct val="107000"/>
              </a:lnSpc>
              <a:spcAft>
                <a:spcPts val="0"/>
              </a:spcAft>
              <a:buFont typeface="+mj-lt"/>
              <a:buAutoNum type="arabicPeriod"/>
            </a:pPr>
            <a:r>
              <a:rPr lang="de-DE" sz="4000" dirty="0">
                <a:ea typeface="Calibri" panose="020F0502020204030204" pitchFamily="34" charset="0"/>
                <a:cs typeface="Times New Roman" panose="02020603050405020304" pitchFamily="18" charset="0"/>
              </a:rPr>
              <a:t>Politische und wirtschaftliche Teilhabe</a:t>
            </a:r>
          </a:p>
          <a:p>
            <a:pPr marL="457200">
              <a:lnSpc>
                <a:spcPct val="107000"/>
              </a:lnSpc>
              <a:spcAft>
                <a:spcPts val="0"/>
              </a:spcAft>
            </a:pPr>
            <a:r>
              <a:rPr lang="de-DE" sz="4000" dirty="0">
                <a:ea typeface="Calibri" panose="020F0502020204030204" pitchFamily="34" charset="0"/>
                <a:cs typeface="Times New Roman" panose="02020603050405020304" pitchFamily="18" charset="0"/>
              </a:rPr>
              <a:t>Fast alle Staaten haben das Wahlrecht für Frauen und Gleichstellungsgrundsätze in ihren Verfassungen. Aber: Nicht einmal 10% der Regierungschefs und CEO `s börsennotierter Unternehmen sind Frauen. Nur 27 % der Abgeordneten weltweit sind Frauen. </a:t>
            </a:r>
          </a:p>
          <a:p>
            <a:pPr marL="457200">
              <a:lnSpc>
                <a:spcPct val="107000"/>
              </a:lnSpc>
              <a:spcAft>
                <a:spcPts val="0"/>
              </a:spcAft>
            </a:pPr>
            <a:r>
              <a:rPr lang="de-DE" sz="4000" dirty="0">
                <a:ea typeface="Calibri" panose="020F0502020204030204" pitchFamily="34" charset="0"/>
                <a:cs typeface="Times New Roman" panose="02020603050405020304" pitchFamily="18" charset="0"/>
              </a:rPr>
              <a:t>Frauenerwerbstätigkeit hat sich weltweit durchgesetzt, auch Maßnahmen zur Vereinbarkeit von Beruf und Familie: Aber die meisten Frauen arbeiten im informellen Sektor und sind überproportional in schlechten und niedrig entlohnten Tätigkeiten beschäftigt. Frauen verdienen nach Berechnung des Weltwirtschaftsforums im weltweiten Schnitt nur rund 63 Prozent des Lohns von Männern. Weltweit liegt die Erwerbstätigenquote von Frauen zwischen 25 und 54 Jahren bei 63 Prozent ,bei Männern sind es 94 Prozent. In Nordafrika und Teilen Asiens ist die </a:t>
            </a:r>
            <a:r>
              <a:rPr lang="de-DE" sz="4000" dirty="0" err="1">
                <a:ea typeface="Calibri" panose="020F0502020204030204" pitchFamily="34" charset="0"/>
                <a:cs typeface="Times New Roman" panose="02020603050405020304" pitchFamily="18" charset="0"/>
              </a:rPr>
              <a:t>Diﬀerenz</a:t>
            </a:r>
            <a:r>
              <a:rPr lang="de-DE" sz="4000" dirty="0">
                <a:ea typeface="Calibri" panose="020F0502020204030204" pitchFamily="34" charset="0"/>
                <a:cs typeface="Times New Roman" panose="02020603050405020304" pitchFamily="18" charset="0"/>
              </a:rPr>
              <a:t> besonders groß, dort gilt nur rund ein Drittel der Frauen als erwerbstätig. Frauen leisten </a:t>
            </a:r>
            <a:r>
              <a:rPr lang="de-DE" sz="4000" dirty="0" err="1">
                <a:ea typeface="Calibri" panose="020F0502020204030204" pitchFamily="34" charset="0"/>
                <a:cs typeface="Times New Roman" panose="02020603050405020304" pitchFamily="18" charset="0"/>
              </a:rPr>
              <a:t>häuﬁger</a:t>
            </a:r>
            <a:r>
              <a:rPr lang="de-DE" sz="4000" dirty="0">
                <a:ea typeface="Calibri" panose="020F0502020204030204" pitchFamily="34" charset="0"/>
                <a:cs typeface="Times New Roman" panose="02020603050405020304" pitchFamily="18" charset="0"/>
              </a:rPr>
              <a:t> unbezahlte Arbeit. Durchschnittlich leisten Frauen zweieinhalbmal so viel unbezahlte Haus- und </a:t>
            </a:r>
            <a:r>
              <a:rPr lang="de-DE" sz="4000" dirty="0" err="1">
                <a:ea typeface="Calibri" panose="020F0502020204030204" pitchFamily="34" charset="0"/>
                <a:cs typeface="Times New Roman" panose="02020603050405020304" pitchFamily="18" charset="0"/>
              </a:rPr>
              <a:t>Pﬂegearbeit</a:t>
            </a:r>
            <a:r>
              <a:rPr lang="de-DE" sz="4000" dirty="0">
                <a:ea typeface="Calibri" panose="020F0502020204030204" pitchFamily="34" charset="0"/>
                <a:cs typeface="Times New Roman" panose="02020603050405020304" pitchFamily="18" charset="0"/>
              </a:rPr>
              <a:t> wie Männer.</a:t>
            </a:r>
          </a:p>
          <a:p>
            <a:endParaRPr lang="de-DE" dirty="0"/>
          </a:p>
        </p:txBody>
      </p:sp>
      <p:sp>
        <p:nvSpPr>
          <p:cNvPr id="4" name="Foliennummernplatzhalter 3">
            <a:extLst>
              <a:ext uri="{FF2B5EF4-FFF2-40B4-BE49-F238E27FC236}">
                <a16:creationId xmlns:a16="http://schemas.microsoft.com/office/drawing/2014/main" id="{9EF8C20C-15C4-4981-8972-FE4434F258A1}"/>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3486106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7AA76-C166-412A-9CA0-B7A86E6AC50F}"/>
              </a:ext>
            </a:extLst>
          </p:cNvPr>
          <p:cNvSpPr>
            <a:spLocks noGrp="1"/>
          </p:cNvSpPr>
          <p:nvPr>
            <p:ph type="title"/>
          </p:nvPr>
        </p:nvSpPr>
        <p:spPr/>
        <p:txBody>
          <a:bodyPr/>
          <a:lstStyle/>
          <a:p>
            <a:r>
              <a:rPr lang="de-DE" altLang="de-DE" dirty="0"/>
              <a:t>Gewalt gegen Frauen  </a:t>
            </a:r>
            <a:endParaRPr lang="de-DE" dirty="0"/>
          </a:p>
        </p:txBody>
      </p:sp>
      <p:sp>
        <p:nvSpPr>
          <p:cNvPr id="3" name="Inhaltsplatzhalter 2">
            <a:extLst>
              <a:ext uri="{FF2B5EF4-FFF2-40B4-BE49-F238E27FC236}">
                <a16:creationId xmlns:a16="http://schemas.microsoft.com/office/drawing/2014/main" id="{F0B76609-6787-47DA-96AA-BC5B31AAB339}"/>
              </a:ext>
            </a:extLst>
          </p:cNvPr>
          <p:cNvSpPr>
            <a:spLocks noGrp="1"/>
          </p:cNvSpPr>
          <p:nvPr>
            <p:ph idx="1"/>
          </p:nvPr>
        </p:nvSpPr>
        <p:spPr>
          <a:xfrm>
            <a:off x="756134" y="1580710"/>
            <a:ext cx="10631193" cy="5396969"/>
          </a:xfrm>
        </p:spPr>
        <p:txBody>
          <a:bodyPr>
            <a:normAutofit fontScale="92500" lnSpcReduction="10000"/>
          </a:bodyPr>
          <a:lstStyle/>
          <a:p>
            <a:pPr>
              <a:buFont typeface="Arial" panose="020B0604020202020204" pitchFamily="34" charset="0"/>
              <a:buChar char="•"/>
            </a:pPr>
            <a:r>
              <a:rPr lang="de-DE" altLang="de-DE" dirty="0"/>
              <a:t>Gewalt gegen Frauen ist eine schwere Menschenrechtsverletzung, die Frauen in allen Ländern, Kulturen und Gesellschaftsbereichen erleiden.  Sie hält sich hartnäckig und verdeutlicht die immer noch akzeptierte Unterdrückung der Frau. Das Patriarchat ist nicht  überwunden. Die Formen der Gewalt sind vielfältig: Sie reichen von Schlägen, sexuellen Übergriffen und Vergewaltigung über Zwangsheirat, Zwang zu Sterilisation und Abtreibung, Frauenhandel, Genitalverstümmelung bis hin zu Massenvergewaltigungen als Waffe in Kriegssituationen. </a:t>
            </a:r>
          </a:p>
          <a:p>
            <a:pPr>
              <a:buFont typeface="Arial" panose="020B0604020202020204" pitchFamily="34" charset="0"/>
              <a:buChar char="•"/>
            </a:pPr>
            <a:r>
              <a:rPr lang="de-DE" altLang="de-DE" dirty="0"/>
              <a:t>Neben dieser direkten / personalen Gewalt gibt es aber auch strukturelle Gewalt. Nach wie vor haben weltweit Mädchen und Frauen schlechteren Zugang zu Bildung, Gesundheit und sozialen Grundleistungen, menschenwürdiger Arbeit und Macht. Auch hochentwickelte Länder sind von einer tatsächlichen politischen oder  ökonomischen Gleichstellung weit entfernt. Die Wurzel für Gewalt gegen Frauen liegt in der Geschlechterungleichheit.  Der nigerianische Staatspräsident auf einer Pressekonferenz mit Angela Merkel im Oktober 2016: „Meine Frau gehört in die Küche, ins Wohnzimmer und.. in ein anderes Zimmer.“</a:t>
            </a:r>
          </a:p>
          <a:p>
            <a:pPr>
              <a:buFont typeface="Arial" panose="020B0604020202020204" pitchFamily="34" charset="0"/>
              <a:buChar char="•"/>
            </a:pPr>
            <a:r>
              <a:rPr lang="de-DE" altLang="de-DE" dirty="0"/>
              <a:t>Gewalt gegen Frauen - ein universales Macht- und Menschenrechtsproblem: Die Weltgesundheitsorganisation WHO bezeichnet Gewalt gegen Frauen als eines der größten Gesundheitsrisiken von Frauen weltweit. Gewalt ist für sie eine schlimme Epidemie… Lange Zeit war das Thema vollständig tabuisiert. Viele der betroffenen Frauen fühlen sich immer noch hilflos. Scham und Angst vor Gerede oder weiteren Übergriffen hemmen sie, ihre Rechte einzufordern und Hilfe zu suchen. Viele sprechen mit niemandem über die erlebte Gewalt. Erst 1993 erkannten die UN Gewalt gegen Frauen als Menschenrechtsverletzung an. </a:t>
            </a:r>
          </a:p>
          <a:p>
            <a:endParaRPr lang="de-DE" dirty="0"/>
          </a:p>
        </p:txBody>
      </p:sp>
      <p:sp>
        <p:nvSpPr>
          <p:cNvPr id="4" name="Foliennummernplatzhalter 3">
            <a:extLst>
              <a:ext uri="{FF2B5EF4-FFF2-40B4-BE49-F238E27FC236}">
                <a16:creationId xmlns:a16="http://schemas.microsoft.com/office/drawing/2014/main" id="{6CA45C30-FD0E-4303-8FD0-947DC67E70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766032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2B06D-5B5D-4BFA-B411-ED7D7C332B66}"/>
              </a:ext>
            </a:extLst>
          </p:cNvPr>
          <p:cNvSpPr>
            <a:spLocks noGrp="1"/>
          </p:cNvSpPr>
          <p:nvPr>
            <p:ph type="title"/>
          </p:nvPr>
        </p:nvSpPr>
        <p:spPr/>
        <p:txBody>
          <a:bodyPr>
            <a:normAutofit fontScale="90000"/>
          </a:bodyPr>
          <a:lstStyle/>
          <a:p>
            <a:pPr>
              <a:defRPr/>
            </a:pPr>
            <a:r>
              <a:rPr lang="de-DE" sz="3200" dirty="0">
                <a:ea typeface="+mj-ea"/>
              </a:rPr>
              <a:t>Gewalt gegen Frauen als Menschenrechtsverletzung: Internationale Abkommen gegen Gewalt gegen Frauen</a:t>
            </a:r>
          </a:p>
        </p:txBody>
      </p:sp>
      <p:sp>
        <p:nvSpPr>
          <p:cNvPr id="50179" name="Inhaltsplatzhalter 2">
            <a:extLst>
              <a:ext uri="{FF2B5EF4-FFF2-40B4-BE49-F238E27FC236}">
                <a16:creationId xmlns:a16="http://schemas.microsoft.com/office/drawing/2014/main" id="{E8E58F7B-B49F-4323-AF3C-252BA9883B54}"/>
              </a:ext>
            </a:extLst>
          </p:cNvPr>
          <p:cNvSpPr>
            <a:spLocks noGrp="1" noChangeArrowheads="1"/>
          </p:cNvSpPr>
          <p:nvPr>
            <p:ph idx="1"/>
          </p:nvPr>
        </p:nvSpPr>
        <p:spPr/>
        <p:txBody>
          <a:bodyPr/>
          <a:lstStyle/>
          <a:p>
            <a:pPr>
              <a:buFont typeface="Arial" panose="020B0604020202020204" pitchFamily="34" charset="0"/>
              <a:buChar char="•"/>
            </a:pPr>
            <a:r>
              <a:rPr lang="de-DE" altLang="de-DE" sz="2000" dirty="0">
                <a:cs typeface="Times New Roman" panose="02020603050405020304" pitchFamily="18" charset="0"/>
              </a:rPr>
              <a:t>Gewalt gegen Frauen stellt kein isoliert zu betrachtendes Verbrechen dar, sondern ist Teil der struktureller Diskriminierung von Frauen. Die Frauenrechtsbewegung brachte Gewalt gegen Frauen als Diskriminierung und Menschenrechtsverletzung auf die Agenda.</a:t>
            </a:r>
          </a:p>
          <a:p>
            <a:pPr>
              <a:buFont typeface="Arial" panose="020B0604020202020204" pitchFamily="34" charset="0"/>
              <a:buChar char="•"/>
            </a:pPr>
            <a:r>
              <a:rPr lang="de-DE" altLang="de-DE" sz="2000" dirty="0">
                <a:cs typeface="Times New Roman" panose="02020603050405020304" pitchFamily="18" charset="0"/>
              </a:rPr>
              <a:t>1992 erließ der CEDAW-Ausschuss (</a:t>
            </a:r>
            <a:r>
              <a:rPr lang="de-DE" altLang="de-DE" sz="2000" i="1" dirty="0">
                <a:cs typeface="Times New Roman" panose="02020603050405020304" pitchFamily="18" charset="0"/>
              </a:rPr>
              <a:t>Convention on </a:t>
            </a:r>
            <a:r>
              <a:rPr lang="de-DE" altLang="de-DE" sz="2000" i="1" dirty="0" err="1">
                <a:cs typeface="Times New Roman" panose="02020603050405020304" pitchFamily="18" charset="0"/>
              </a:rPr>
              <a:t>the</a:t>
            </a:r>
            <a:r>
              <a:rPr lang="de-DE" altLang="de-DE" sz="2000" i="1" dirty="0">
                <a:cs typeface="Times New Roman" panose="02020603050405020304" pitchFamily="18" charset="0"/>
              </a:rPr>
              <a:t> Elimination </a:t>
            </a:r>
            <a:r>
              <a:rPr lang="de-DE" altLang="de-DE" sz="2000" i="1" dirty="0" err="1">
                <a:cs typeface="Times New Roman" panose="02020603050405020304" pitchFamily="18" charset="0"/>
              </a:rPr>
              <a:t>of</a:t>
            </a:r>
            <a:r>
              <a:rPr lang="de-DE" altLang="de-DE" sz="2000" i="1" dirty="0">
                <a:cs typeface="Times New Roman" panose="02020603050405020304" pitchFamily="18" charset="0"/>
              </a:rPr>
              <a:t> All Forms </a:t>
            </a:r>
            <a:r>
              <a:rPr lang="de-DE" altLang="de-DE" sz="2000" i="1" dirty="0" err="1">
                <a:cs typeface="Times New Roman" panose="02020603050405020304" pitchFamily="18" charset="0"/>
              </a:rPr>
              <a:t>of</a:t>
            </a:r>
            <a:r>
              <a:rPr lang="de-DE" altLang="de-DE" sz="2000" i="1" dirty="0">
                <a:cs typeface="Times New Roman" panose="02020603050405020304" pitchFamily="18" charset="0"/>
              </a:rPr>
              <a:t> Diskrimination </a:t>
            </a:r>
            <a:r>
              <a:rPr lang="de-DE" altLang="de-DE" sz="2000" i="1" dirty="0" err="1">
                <a:cs typeface="Times New Roman" panose="02020603050405020304" pitchFamily="18" charset="0"/>
              </a:rPr>
              <a:t>against</a:t>
            </a:r>
            <a:r>
              <a:rPr lang="de-DE" altLang="de-DE" sz="2000" i="1" dirty="0">
                <a:cs typeface="Times New Roman" panose="02020603050405020304" pitchFamily="18" charset="0"/>
              </a:rPr>
              <a:t> Women) </a:t>
            </a:r>
            <a:r>
              <a:rPr lang="de-DE" altLang="de-DE" sz="2000" dirty="0">
                <a:cs typeface="Times New Roman" panose="02020603050405020304" pitchFamily="18" charset="0"/>
              </a:rPr>
              <a:t>die bahnbrechende allgemeine Empfehlung </a:t>
            </a:r>
            <a:r>
              <a:rPr lang="de-DE" altLang="de-DE" sz="2000" dirty="0" err="1">
                <a:cs typeface="Times New Roman" panose="02020603050405020304" pitchFamily="18" charset="0"/>
              </a:rPr>
              <a:t>No</a:t>
            </a:r>
            <a:r>
              <a:rPr lang="de-DE" altLang="de-DE" sz="2000" dirty="0">
                <a:cs typeface="Times New Roman" panose="02020603050405020304" pitchFamily="18" charset="0"/>
              </a:rPr>
              <a:t>. 19, die Gewalt gegen Frauen als Diskriminierungsform beschreibt und klarstellt, dass es keine Gleichstellung der Geschlechter ohne eine Beseitigung der Gewalt gegen Frauen geben kann. </a:t>
            </a:r>
          </a:p>
          <a:p>
            <a:pPr>
              <a:buFont typeface="Arial" panose="020B0604020202020204" pitchFamily="34" charset="0"/>
              <a:buChar char="•"/>
            </a:pPr>
            <a:r>
              <a:rPr lang="de-DE" altLang="de-DE" sz="2000" dirty="0"/>
              <a:t>Inzwischen ist anerkannt, dass den Staaten eine Verantwortung obliegt, Menschenrechtsverletzungen durch Private zu verhindern, zu verfolgen und zu bestrafen und Opfern Schutz zu gewährleisten. </a:t>
            </a:r>
          </a:p>
          <a:p>
            <a:pPr>
              <a:buFont typeface="Arial" panose="020B0604020202020204" pitchFamily="34" charset="0"/>
              <a:buChar char="•"/>
            </a:pPr>
            <a:endParaRPr lang="de-DE" altLang="de-DE" sz="1800" dirty="0">
              <a:cs typeface="Times New Roman" panose="02020603050405020304" pitchFamily="18" charset="0"/>
            </a:endParaRPr>
          </a:p>
          <a:p>
            <a:pPr>
              <a:buFont typeface="Arial" panose="020B0604020202020204" pitchFamily="34" charset="0"/>
              <a:buChar char="•"/>
            </a:pPr>
            <a:endParaRPr lang="de-DE" altLang="de-DE" sz="1800" dirty="0">
              <a:cs typeface="Times New Roman" panose="02020603050405020304" pitchFamily="18" charset="0"/>
            </a:endParaRPr>
          </a:p>
        </p:txBody>
      </p:sp>
      <p:sp>
        <p:nvSpPr>
          <p:cNvPr id="50180" name="Foliennummernplatzhalter 3">
            <a:extLst>
              <a:ext uri="{FF2B5EF4-FFF2-40B4-BE49-F238E27FC236}">
                <a16:creationId xmlns:a16="http://schemas.microsoft.com/office/drawing/2014/main" id="{D1CF5863-7F23-4CAB-A057-7E170D8F48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defTabSz="914400" eaLnBrk="0" fontAlgn="base" hangingPunct="0">
              <a:spcBef>
                <a:spcPct val="0"/>
              </a:spcBef>
              <a:spcAft>
                <a:spcPct val="0"/>
              </a:spcAft>
            </a:pPr>
            <a:fld id="{6A922DF1-B859-475F-BC47-01290D3D594C}" type="slidenum">
              <a:rPr lang="de-DE" altLang="de-DE">
                <a:solidFill>
                  <a:srgbClr val="FFFFFF"/>
                </a:solidFill>
              </a:rPr>
              <a:pPr defTabSz="914400" eaLnBrk="0" fontAlgn="base" hangingPunct="0">
                <a:spcBef>
                  <a:spcPct val="0"/>
                </a:spcBef>
                <a:spcAft>
                  <a:spcPct val="0"/>
                </a:spcAft>
              </a:pPr>
              <a:t>21</a:t>
            </a:fld>
            <a:endParaRPr lang="de-DE" altLang="de-DE">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3D26C-A535-4F71-AE4B-9A18F0218BBA}"/>
              </a:ext>
            </a:extLst>
          </p:cNvPr>
          <p:cNvSpPr>
            <a:spLocks noGrp="1"/>
          </p:cNvSpPr>
          <p:nvPr>
            <p:ph type="title"/>
          </p:nvPr>
        </p:nvSpPr>
        <p:spPr/>
        <p:txBody>
          <a:bodyPr>
            <a:normAutofit fontScale="90000"/>
          </a:bodyPr>
          <a:lstStyle/>
          <a:p>
            <a:pPr>
              <a:defRPr/>
            </a:pPr>
            <a:r>
              <a:rPr lang="de-DE" sz="3200" dirty="0">
                <a:ea typeface="+mj-ea"/>
              </a:rPr>
              <a:t>Gewalt gegen Frauen als Menschenrechtsverletzung: Internationale Abkommen gegen Gewalt gegen Frauen</a:t>
            </a:r>
          </a:p>
        </p:txBody>
      </p:sp>
      <p:sp>
        <p:nvSpPr>
          <p:cNvPr id="51203" name="Inhaltsplatzhalter 2">
            <a:extLst>
              <a:ext uri="{FF2B5EF4-FFF2-40B4-BE49-F238E27FC236}">
                <a16:creationId xmlns:a16="http://schemas.microsoft.com/office/drawing/2014/main" id="{5342A3E6-28EA-4FE9-BE77-973FBAF33952}"/>
              </a:ext>
            </a:extLst>
          </p:cNvPr>
          <p:cNvSpPr>
            <a:spLocks noGrp="1" noChangeArrowheads="1"/>
          </p:cNvSpPr>
          <p:nvPr>
            <p:ph idx="1"/>
          </p:nvPr>
        </p:nvSpPr>
        <p:spPr/>
        <p:txBody>
          <a:bodyPr>
            <a:normAutofit lnSpcReduction="10000"/>
          </a:bodyPr>
          <a:lstStyle/>
          <a:p>
            <a:pPr>
              <a:buClr>
                <a:srgbClr val="1CADE4"/>
              </a:buClr>
            </a:pPr>
            <a:r>
              <a:rPr lang="de-DE" altLang="de-DE" sz="2000" dirty="0">
                <a:cs typeface="Times New Roman" panose="02020603050405020304" pitchFamily="18" charset="0"/>
              </a:rPr>
              <a:t>Das erste regionale Abkommen gegen Gewalt gegen Frauen war die </a:t>
            </a:r>
            <a:r>
              <a:rPr lang="de-DE" altLang="de-DE" sz="2000" i="1" dirty="0">
                <a:cs typeface="Times New Roman" panose="02020603050405020304" pitchFamily="18" charset="0"/>
              </a:rPr>
              <a:t>Inter-American Convention on </a:t>
            </a:r>
            <a:r>
              <a:rPr lang="de-DE" altLang="de-DE" sz="2000" i="1" dirty="0" err="1">
                <a:cs typeface="Times New Roman" panose="02020603050405020304" pitchFamily="18" charset="0"/>
              </a:rPr>
              <a:t>the</a:t>
            </a:r>
            <a:r>
              <a:rPr lang="de-DE" altLang="de-DE" sz="2000" i="1" dirty="0">
                <a:cs typeface="Times New Roman" panose="02020603050405020304" pitchFamily="18" charset="0"/>
              </a:rPr>
              <a:t> </a:t>
            </a:r>
            <a:r>
              <a:rPr lang="de-DE" altLang="de-DE" sz="2000" i="1" dirty="0" err="1">
                <a:cs typeface="Times New Roman" panose="02020603050405020304" pitchFamily="18" charset="0"/>
              </a:rPr>
              <a:t>Prevention</a:t>
            </a:r>
            <a:r>
              <a:rPr lang="de-DE" altLang="de-DE" sz="2000" i="1" dirty="0">
                <a:cs typeface="Times New Roman" panose="02020603050405020304" pitchFamily="18" charset="0"/>
              </a:rPr>
              <a:t>, </a:t>
            </a:r>
            <a:r>
              <a:rPr lang="de-DE" altLang="de-DE" sz="2000" i="1" dirty="0" err="1">
                <a:cs typeface="Times New Roman" panose="02020603050405020304" pitchFamily="18" charset="0"/>
              </a:rPr>
              <a:t>Punishment</a:t>
            </a:r>
            <a:r>
              <a:rPr lang="de-DE" altLang="de-DE" sz="2000" i="1" dirty="0">
                <a:cs typeface="Times New Roman" panose="02020603050405020304" pitchFamily="18" charset="0"/>
              </a:rPr>
              <a:t> and </a:t>
            </a:r>
            <a:r>
              <a:rPr lang="de-DE" altLang="de-DE" sz="2000" i="1" dirty="0" err="1">
                <a:cs typeface="Times New Roman" panose="02020603050405020304" pitchFamily="18" charset="0"/>
              </a:rPr>
              <a:t>Eradication</a:t>
            </a:r>
            <a:r>
              <a:rPr lang="de-DE" altLang="de-DE" sz="2000" i="1" dirty="0">
                <a:cs typeface="Times New Roman" panose="02020603050405020304" pitchFamily="18" charset="0"/>
              </a:rPr>
              <a:t> </a:t>
            </a:r>
            <a:r>
              <a:rPr lang="de-DE" altLang="de-DE" sz="2000" i="1" dirty="0" err="1">
                <a:cs typeface="Times New Roman" panose="02020603050405020304" pitchFamily="18" charset="0"/>
              </a:rPr>
              <a:t>of</a:t>
            </a:r>
            <a:r>
              <a:rPr lang="de-DE" altLang="de-DE" sz="2000" i="1" dirty="0">
                <a:cs typeface="Times New Roman" panose="02020603050405020304" pitchFamily="18" charset="0"/>
              </a:rPr>
              <a:t> </a:t>
            </a:r>
            <a:r>
              <a:rPr lang="de-DE" altLang="de-DE" sz="2000" i="1" dirty="0" err="1">
                <a:cs typeface="Times New Roman" panose="02020603050405020304" pitchFamily="18" charset="0"/>
              </a:rPr>
              <a:t>Violence</a:t>
            </a:r>
            <a:r>
              <a:rPr lang="de-DE" altLang="de-DE" sz="2000" i="1" dirty="0">
                <a:cs typeface="Times New Roman" panose="02020603050405020304" pitchFamily="18" charset="0"/>
              </a:rPr>
              <a:t> </a:t>
            </a:r>
            <a:r>
              <a:rPr lang="de-DE" altLang="de-DE" sz="2000" i="1" dirty="0" err="1">
                <a:cs typeface="Times New Roman" panose="02020603050405020304" pitchFamily="18" charset="0"/>
              </a:rPr>
              <a:t>against</a:t>
            </a:r>
            <a:r>
              <a:rPr lang="de-DE" altLang="de-DE" sz="2000" i="1" dirty="0">
                <a:cs typeface="Times New Roman" panose="02020603050405020304" pitchFamily="18" charset="0"/>
              </a:rPr>
              <a:t> Women </a:t>
            </a:r>
            <a:r>
              <a:rPr lang="de-DE" altLang="de-DE" sz="2000" dirty="0">
                <a:cs typeface="Times New Roman" panose="02020603050405020304" pitchFamily="18" charset="0"/>
              </a:rPr>
              <a:t>im Jahr 1994. Die Präambel der Konvention stellte klar, dass Gewalt gegen Frauen eine Menschenrechtsverletzung darstellt.</a:t>
            </a:r>
          </a:p>
          <a:p>
            <a:r>
              <a:rPr lang="de-DE" altLang="de-DE" sz="2000" dirty="0">
                <a:cs typeface="Times New Roman" panose="02020603050405020304" pitchFamily="18" charset="0"/>
              </a:rPr>
              <a:t>Das zweite regionale Abkommen gegen Gewalt gegen Frauen erließ die Afrikanische Union 2003, als </a:t>
            </a:r>
            <a:r>
              <a:rPr lang="de-DE" altLang="de-DE" sz="2000" i="1" dirty="0">
                <a:cs typeface="Times New Roman" panose="02020603050405020304" pitchFamily="18" charset="0"/>
              </a:rPr>
              <a:t>Protocol </a:t>
            </a:r>
            <a:r>
              <a:rPr lang="de-DE" altLang="de-DE" sz="2000" i="1" dirty="0" err="1">
                <a:cs typeface="Times New Roman" panose="02020603050405020304" pitchFamily="18" charset="0"/>
              </a:rPr>
              <a:t>to</a:t>
            </a:r>
            <a:r>
              <a:rPr lang="de-DE" altLang="de-DE" sz="2000" i="1" dirty="0">
                <a:cs typeface="Times New Roman" panose="02020603050405020304" pitchFamily="18" charset="0"/>
              </a:rPr>
              <a:t> </a:t>
            </a:r>
            <a:r>
              <a:rPr lang="de-DE" altLang="de-DE" sz="2000" i="1" dirty="0" err="1">
                <a:cs typeface="Times New Roman" panose="02020603050405020304" pitchFamily="18" charset="0"/>
              </a:rPr>
              <a:t>the</a:t>
            </a:r>
            <a:r>
              <a:rPr lang="de-DE" altLang="de-DE" sz="2000" i="1" dirty="0">
                <a:cs typeface="Times New Roman" panose="02020603050405020304" pitchFamily="18" charset="0"/>
              </a:rPr>
              <a:t> African Charter on Human and </a:t>
            </a:r>
            <a:r>
              <a:rPr lang="de-DE" altLang="de-DE" sz="2000" i="1" dirty="0" err="1">
                <a:cs typeface="Times New Roman" panose="02020603050405020304" pitchFamily="18" charset="0"/>
              </a:rPr>
              <a:t>Peoples</a:t>
            </a:r>
            <a:r>
              <a:rPr lang="de-DE" altLang="de-DE" sz="2000" i="1" dirty="0">
                <a:cs typeface="Times New Roman" panose="02020603050405020304" pitchFamily="18" charset="0"/>
              </a:rPr>
              <a:t>‘ Rights on </a:t>
            </a:r>
            <a:r>
              <a:rPr lang="de-DE" altLang="de-DE" sz="2000" i="1" dirty="0" err="1">
                <a:cs typeface="Times New Roman" panose="02020603050405020304" pitchFamily="18" charset="0"/>
              </a:rPr>
              <a:t>the</a:t>
            </a:r>
            <a:r>
              <a:rPr lang="de-DE" altLang="de-DE" sz="2000" i="1" dirty="0">
                <a:cs typeface="Times New Roman" panose="02020603050405020304" pitchFamily="18" charset="0"/>
              </a:rPr>
              <a:t> Rights </a:t>
            </a:r>
            <a:r>
              <a:rPr lang="de-DE" altLang="de-DE" sz="2000" i="1" dirty="0" err="1">
                <a:cs typeface="Times New Roman" panose="02020603050405020304" pitchFamily="18" charset="0"/>
              </a:rPr>
              <a:t>of</a:t>
            </a:r>
            <a:r>
              <a:rPr lang="de-DE" altLang="de-DE" sz="2000" i="1" dirty="0">
                <a:cs typeface="Times New Roman" panose="02020603050405020304" pitchFamily="18" charset="0"/>
              </a:rPr>
              <a:t> Women in </a:t>
            </a:r>
            <a:r>
              <a:rPr lang="de-DE" altLang="de-DE" sz="2000" i="1" dirty="0" err="1">
                <a:cs typeface="Times New Roman" panose="02020603050405020304" pitchFamily="18" charset="0"/>
              </a:rPr>
              <a:t>Africa</a:t>
            </a:r>
            <a:r>
              <a:rPr lang="de-DE" altLang="de-DE" sz="2000" dirty="0">
                <a:cs typeface="Times New Roman" panose="02020603050405020304" pitchFamily="18" charset="0"/>
              </a:rPr>
              <a:t>. Es wurde eine Verbot der Gewalt gegen Frauen ausgesprochen und herausgestellt, dass der Fortschritt und die Gleichberechtigung der Frauen in allen Aspekten des Lebens von einer Beseitigung der Gewalt gegen Frauen abhängt. </a:t>
            </a:r>
          </a:p>
          <a:p>
            <a:r>
              <a:rPr lang="de-DE" altLang="de-DE" sz="2000" dirty="0">
                <a:cs typeface="Times New Roman" panose="02020603050405020304" pitchFamily="18" charset="0"/>
              </a:rPr>
              <a:t> 2011 verabschiedete der Europarat das </a:t>
            </a:r>
            <a:r>
              <a:rPr lang="de-DE" altLang="de-DE" sz="2000" i="1" dirty="0"/>
              <a:t>Übereinkommen des Europarats zur Verhütung und Bekämpfung von Gewalt gegen Frauen und häuslicher Gewalt </a:t>
            </a:r>
            <a:r>
              <a:rPr lang="de-DE" altLang="de-DE" sz="2000" dirty="0"/>
              <a:t>(Istanbul-Konvention). </a:t>
            </a:r>
          </a:p>
          <a:p>
            <a:pPr>
              <a:buFont typeface="Arial" panose="020B0604020202020204" pitchFamily="34" charset="0"/>
              <a:buChar char="•"/>
            </a:pPr>
            <a:endParaRPr lang="de-DE" altLang="de-DE" sz="1800" dirty="0">
              <a:cs typeface="Times New Roman" panose="02020603050405020304" pitchFamily="18" charset="0"/>
            </a:endParaRPr>
          </a:p>
        </p:txBody>
      </p:sp>
      <p:sp>
        <p:nvSpPr>
          <p:cNvPr id="51204" name="Foliennummernplatzhalter 3">
            <a:extLst>
              <a:ext uri="{FF2B5EF4-FFF2-40B4-BE49-F238E27FC236}">
                <a16:creationId xmlns:a16="http://schemas.microsoft.com/office/drawing/2014/main" id="{D63EB977-E5C6-4294-824F-692C3FF53F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defTabSz="914400" eaLnBrk="0" fontAlgn="base" hangingPunct="0">
              <a:spcBef>
                <a:spcPct val="0"/>
              </a:spcBef>
              <a:spcAft>
                <a:spcPct val="0"/>
              </a:spcAft>
            </a:pPr>
            <a:fld id="{A8021398-1961-41D6-B5E7-0F754EC97358}" type="slidenum">
              <a:rPr lang="de-DE" altLang="de-DE">
                <a:solidFill>
                  <a:srgbClr val="FFFFFF"/>
                </a:solidFill>
              </a:rPr>
              <a:pPr defTabSz="914400" eaLnBrk="0" fontAlgn="base" hangingPunct="0">
                <a:spcBef>
                  <a:spcPct val="0"/>
                </a:spcBef>
                <a:spcAft>
                  <a:spcPct val="0"/>
                </a:spcAft>
              </a:pPr>
              <a:t>22</a:t>
            </a:fld>
            <a:endParaRPr lang="de-DE" altLang="de-DE">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el 1">
            <a:extLst>
              <a:ext uri="{FF2B5EF4-FFF2-40B4-BE49-F238E27FC236}">
                <a16:creationId xmlns:a16="http://schemas.microsoft.com/office/drawing/2014/main" id="{70D51B0E-30F2-46CC-AEB7-A2EBAF2CA585}"/>
              </a:ext>
            </a:extLst>
          </p:cNvPr>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de-DE" altLang="de-DE"/>
              <a:t>ISTANBUL-Konvention 2011 stärkt internationales Recht</a:t>
            </a:r>
          </a:p>
        </p:txBody>
      </p:sp>
      <p:sp>
        <p:nvSpPr>
          <p:cNvPr id="83971" name="Inhaltsplatzhalter 2">
            <a:extLst>
              <a:ext uri="{FF2B5EF4-FFF2-40B4-BE49-F238E27FC236}">
                <a16:creationId xmlns:a16="http://schemas.microsoft.com/office/drawing/2014/main" id="{8929BBEE-2F19-4A2A-9ED7-E0A6CDE68A6A}"/>
              </a:ext>
            </a:extLst>
          </p:cNvPr>
          <p:cNvSpPr>
            <a:spLocks noGrp="1" noChangeArrowheads="1"/>
          </p:cNvSpPr>
          <p:nvPr>
            <p:ph idx="1"/>
          </p:nvPr>
        </p:nvSpPr>
        <p:spPr/>
        <p:txBody>
          <a:bodyPr/>
          <a:lstStyle/>
          <a:p>
            <a:pPr eaLnBrk="1" hangingPunct="1">
              <a:buClr>
                <a:srgbClr val="00B0F0"/>
              </a:buClr>
            </a:pPr>
            <a:r>
              <a:rPr lang="de-DE" altLang="de-DE" sz="1800" dirty="0"/>
              <a:t>Die Istanbul-Konvention ist der dritte Regionalvertrag über Maßnahmen gegen Gewalt von Frauen. Sie erkennt Gewalt als Menschenrechtsverletzung genauso wie die beiden anderen Konventionen von Wien und Maputo an. Sie geht aber darüber hinaus, weil sie eine rechtlich verbindliche Definition von Gewalt gegen Frauen als eine Verletzung von Menschenrechten und einer Form von Diskriminierung der Frau einführt. Damit trägt die Istanbul-Konvention vor jegliche Diskriminierung zu beenden.</a:t>
            </a:r>
          </a:p>
          <a:p>
            <a:pPr eaLnBrk="1" hangingPunct="1">
              <a:buClr>
                <a:srgbClr val="00B0F0"/>
              </a:buClr>
            </a:pPr>
            <a:r>
              <a:rPr lang="de-DE" altLang="de-DE" sz="1800" dirty="0"/>
              <a:t>Die Europarats-Staaten sollen die unterschiedlichen Formen von Gewalt gegen Frauen zu bestrafen, und zwar Gewalt in jeglicher vor. Sie verpflichtet die Staaten nach dem „due </a:t>
            </a:r>
            <a:r>
              <a:rPr lang="de-DE" altLang="de-DE" sz="1800" dirty="0" err="1"/>
              <a:t>diligence</a:t>
            </a:r>
            <a:r>
              <a:rPr lang="de-DE" altLang="de-DE" sz="1800" dirty="0"/>
              <a:t> Standard</a:t>
            </a:r>
            <a:r>
              <a:rPr lang="ja-JP" altLang="de-DE" sz="1800" dirty="0"/>
              <a:t>“</a:t>
            </a:r>
            <a:r>
              <a:rPr lang="de-DE" altLang="ja-JP" sz="1800" dirty="0"/>
              <a:t> Gewaltakte zu verhindern, zu untersuchen, zu bestrafen und für Entschädigung zu sorgen, wenn Gewalt durch einen nichtstaatlichen Akteur begangen worden ist. Genderblindheit wird nicht länger zu gelassen, dass gilt auch für Vergewaltigung, Genitalverstümmelung und häusliche Gewalt.</a:t>
            </a:r>
          </a:p>
          <a:p>
            <a:pPr eaLnBrk="1" hangingPunct="1">
              <a:buClr>
                <a:srgbClr val="00B0F0"/>
              </a:buClr>
            </a:pPr>
            <a:r>
              <a:rPr lang="de-DE" altLang="de-DE" sz="1800" dirty="0"/>
              <a:t>Die Kernaussage der Istanbul-Konvention besteht daran, dass wenn eine Frau Nein sagt, jede Aktion gegen ihren Willen strafrechtlich relevant ist. </a:t>
            </a:r>
          </a:p>
        </p:txBody>
      </p:sp>
      <p:sp>
        <p:nvSpPr>
          <p:cNvPr id="83972" name="Foliennummernplatzhalter 3">
            <a:extLst>
              <a:ext uri="{FF2B5EF4-FFF2-40B4-BE49-F238E27FC236}">
                <a16:creationId xmlns:a16="http://schemas.microsoft.com/office/drawing/2014/main" id="{4308C55A-1090-4806-9F49-971E06512D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defTabSz="914400" eaLnBrk="0" fontAlgn="base" hangingPunct="0">
              <a:spcBef>
                <a:spcPct val="0"/>
              </a:spcBef>
              <a:spcAft>
                <a:spcPct val="0"/>
              </a:spcAft>
            </a:pPr>
            <a:fld id="{6E2F6A41-9324-4BDD-A7E2-59F55529FEEF}" type="slidenum">
              <a:rPr lang="de-DE" altLang="de-DE" sz="1800">
                <a:solidFill>
                  <a:prstClr val="black"/>
                </a:solidFill>
              </a:rPr>
              <a:pPr defTabSz="914400" eaLnBrk="0" fontAlgn="base" hangingPunct="0">
                <a:spcBef>
                  <a:spcPct val="0"/>
                </a:spcBef>
                <a:spcAft>
                  <a:spcPct val="0"/>
                </a:spcAft>
              </a:pPr>
              <a:t>23</a:t>
            </a:fld>
            <a:endParaRPr lang="de-DE" altLang="de-DE" sz="1800">
              <a:solidFill>
                <a:prstClr val="blac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8EFCD-B7DF-4D4A-BEAE-44CD851533C0}"/>
              </a:ext>
            </a:extLst>
          </p:cNvPr>
          <p:cNvSpPr>
            <a:spLocks noGrp="1"/>
          </p:cNvSpPr>
          <p:nvPr>
            <p:ph type="title"/>
          </p:nvPr>
        </p:nvSpPr>
        <p:spPr>
          <a:xfrm>
            <a:off x="825298" y="335618"/>
            <a:ext cx="10774678" cy="1184482"/>
          </a:xfrm>
        </p:spPr>
        <p:txBody>
          <a:bodyPr>
            <a:noAutofit/>
          </a:bodyPr>
          <a:lstStyle/>
          <a:p>
            <a:r>
              <a:rPr lang="de-DE" sz="3200" dirty="0"/>
              <a:t>20 Jahre UN- Resolution 1325:Schutz vor Gewalt in Konflikten</a:t>
            </a:r>
          </a:p>
        </p:txBody>
      </p:sp>
      <p:sp>
        <p:nvSpPr>
          <p:cNvPr id="3" name="Inhaltsplatzhalter 2">
            <a:extLst>
              <a:ext uri="{FF2B5EF4-FFF2-40B4-BE49-F238E27FC236}">
                <a16:creationId xmlns:a16="http://schemas.microsoft.com/office/drawing/2014/main" id="{D5EEF27F-46D2-453A-BA20-3FED49370DBD}"/>
              </a:ext>
            </a:extLst>
          </p:cNvPr>
          <p:cNvSpPr>
            <a:spLocks noGrp="1"/>
          </p:cNvSpPr>
          <p:nvPr>
            <p:ph idx="1"/>
          </p:nvPr>
        </p:nvSpPr>
        <p:spPr/>
        <p:txBody>
          <a:bodyPr>
            <a:normAutofit fontScale="92500" lnSpcReduction="20000"/>
          </a:bodyPr>
          <a:lstStyle/>
          <a:p>
            <a:pPr>
              <a:lnSpc>
                <a:spcPct val="107000"/>
              </a:lnSpc>
              <a:spcBef>
                <a:spcPts val="600"/>
              </a:spcBef>
              <a:spcAft>
                <a:spcPts val="600"/>
              </a:spcAft>
            </a:pPr>
            <a:r>
              <a:rPr lang="de-DE" sz="1900" dirty="0">
                <a:ea typeface="Times New Roman" panose="02020603050405020304" pitchFamily="18" charset="0"/>
                <a:cs typeface="Times New Roman" panose="02020603050405020304" pitchFamily="18" charset="0"/>
              </a:rPr>
              <a:t>Die </a:t>
            </a:r>
            <a:r>
              <a:rPr lang="de-DE" sz="1900" b="1" dirty="0">
                <a:ea typeface="Times New Roman" panose="02020603050405020304" pitchFamily="18" charset="0"/>
                <a:cs typeface="Times New Roman" panose="02020603050405020304" pitchFamily="18" charset="0"/>
              </a:rPr>
              <a:t>UN-Resolution 1325</a:t>
            </a:r>
            <a:r>
              <a:rPr lang="de-DE" sz="1900" dirty="0">
                <a:ea typeface="Times New Roman" panose="02020603050405020304" pitchFamily="18" charset="0"/>
                <a:cs typeface="Times New Roman" panose="02020603050405020304" pitchFamily="18" charset="0"/>
              </a:rPr>
              <a:t> wurde am 31. Oktober 2000 einstimmig vom UN-Sicherheitsrat verabschiedet. In ihr wurden erstmals die Mitgliedsstaaten der UN, vor allem aber Konfliktparteien dazu aufgerufen, die Rechte von Frauen zu schützen und Frauen gleichberechtigt in Friedensverhandlungen, Konfliktschlichtung und den Wiederaufbau mit einzubeziehen. Die Resolution gilt als Meilenstein zur Beachtung und Ächtung sexueller Kriegsgewalt gegen Frauen und Mädchen. Sie ist ein wichtiger Beitrag zur Verwirklichung von Geschlechtergerechtigkeit und Achtung der Frauenrechte als Menschenrechte. Sie nimmt Bezug auf die allgemeine Gültigkeit der Menschenrechte.  Im April 2019 ergänzte die UN-Sicherheitsresolution 2654 die Resolution um die bessere Verfolgung der Täter.</a:t>
            </a:r>
          </a:p>
          <a:p>
            <a:pPr>
              <a:lnSpc>
                <a:spcPct val="107000"/>
              </a:lnSpc>
              <a:spcBef>
                <a:spcPts val="600"/>
              </a:spcBef>
              <a:spcAft>
                <a:spcPts val="600"/>
              </a:spcAft>
            </a:pPr>
            <a:r>
              <a:rPr lang="de-DE" sz="1900" dirty="0">
                <a:ea typeface="Calibri" panose="020F0502020204030204" pitchFamily="34" charset="0"/>
                <a:cs typeface="Times New Roman" panose="02020603050405020304" pitchFamily="18" charset="0"/>
              </a:rPr>
              <a:t>Bis heute gibt es Defizite auch in der Beteiligung von Frauen an Friedensverhandlungen, die die UN- Resolution als friedensfördernd vorsah. Nicht einmal 10% der Friedensgespräche werden von Frauen geleitet oder wesentlich mitbestimmt.</a:t>
            </a:r>
            <a:r>
              <a:rPr lang="de-DE" altLang="de-DE" sz="1900" dirty="0"/>
              <a:t> Die Wiener Menschenrechtskonferenz von 1993 und die Weltfrauenkonferenz von 1995 behandelten die politischen Forderungen erstmalig. Die Aktionsplattform von Peking forderte die Einführung des Gender Mainstreaming in alle Politiken und Programme die sich auf bewaffnete oder andere Konflikte beziehen.  </a:t>
            </a:r>
          </a:p>
          <a:p>
            <a:pPr>
              <a:lnSpc>
                <a:spcPct val="107000"/>
              </a:lnSpc>
              <a:spcBef>
                <a:spcPts val="600"/>
              </a:spcBef>
              <a:spcAft>
                <a:spcPts val="600"/>
              </a:spcAft>
            </a:pPr>
            <a:r>
              <a:rPr lang="de-DE" sz="1900" dirty="0">
                <a:ea typeface="Calibri" panose="020F0502020204030204" pitchFamily="34" charset="0"/>
                <a:cs typeface="Times New Roman" panose="02020603050405020304" pitchFamily="18" charset="0"/>
              </a:rPr>
              <a:t>Unzureichend sind auch die nationalen Aktionspläne für mehr Sicherheit für und von Frauen.</a:t>
            </a:r>
          </a:p>
          <a:p>
            <a:pPr marL="0" lvl="0" indent="0" eaLnBrk="1" hangingPunct="1">
              <a:buClr>
                <a:srgbClr val="1482AC"/>
              </a:buClr>
              <a:buFont typeface="Arial" panose="020B0604020202020204" pitchFamily="34" charset="0"/>
              <a:buChar char="•"/>
            </a:pPr>
            <a:endParaRPr lang="de-DE" altLang="de-DE" sz="1600" dirty="0"/>
          </a:p>
          <a:p>
            <a:endParaRPr lang="de-DE" dirty="0"/>
          </a:p>
        </p:txBody>
      </p:sp>
      <p:sp>
        <p:nvSpPr>
          <p:cNvPr id="4" name="Foliennummernplatzhalter 3">
            <a:extLst>
              <a:ext uri="{FF2B5EF4-FFF2-40B4-BE49-F238E27FC236}">
                <a16:creationId xmlns:a16="http://schemas.microsoft.com/office/drawing/2014/main" id="{54897200-50F9-4B9A-893A-433615E41D65}"/>
              </a:ext>
            </a:extLst>
          </p:cNvPr>
          <p:cNvSpPr>
            <a:spLocks noGrp="1"/>
          </p:cNvSpPr>
          <p:nvPr>
            <p:ph type="sldNum" sz="quarter" idx="12"/>
          </p:nvPr>
        </p:nvSpPr>
        <p:spPr/>
        <p:txBody>
          <a:bodyPr/>
          <a:lstStyle/>
          <a:p>
            <a:pPr>
              <a:defRPr/>
            </a:pPr>
            <a:fld id="{431A261F-1033-482D-83E2-2E250AF794AD}" type="slidenum">
              <a:rPr lang="de-DE" altLang="de-DE" smtClean="0"/>
              <a:pPr>
                <a:defRPr/>
              </a:pPr>
              <a:t>24</a:t>
            </a:fld>
            <a:endParaRPr lang="de-DE" altLang="de-DE"/>
          </a:p>
        </p:txBody>
      </p:sp>
    </p:spTree>
    <p:extLst>
      <p:ext uri="{BB962C8B-B14F-4D97-AF65-F5344CB8AC3E}">
        <p14:creationId xmlns:p14="http://schemas.microsoft.com/office/powerpoint/2010/main" val="82180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A25443-1AA5-4E8F-AECA-E64A709BEF25}"/>
              </a:ext>
            </a:extLst>
          </p:cNvPr>
          <p:cNvSpPr>
            <a:spLocks noGrp="1"/>
          </p:cNvSpPr>
          <p:nvPr>
            <p:ph type="title"/>
          </p:nvPr>
        </p:nvSpPr>
        <p:spPr>
          <a:xfrm>
            <a:off x="762084" y="356244"/>
            <a:ext cx="10774678" cy="1184482"/>
          </a:xfrm>
        </p:spPr>
        <p:txBody>
          <a:bodyPr>
            <a:noAutofit/>
          </a:bodyPr>
          <a:lstStyle/>
          <a:p>
            <a:pPr eaLnBrk="1" fontAlgn="auto" hangingPunct="1">
              <a:spcAft>
                <a:spcPts val="0"/>
              </a:spcAft>
              <a:defRPr/>
            </a:pPr>
            <a:r>
              <a:rPr lang="en-GB" sz="3200" dirty="0">
                <a:solidFill>
                  <a:schemeClr val="bg1"/>
                </a:solidFill>
                <a:ea typeface="+mj-ea"/>
              </a:rPr>
              <a:t>Resolution 1325 des UN-</a:t>
            </a:r>
            <a:r>
              <a:rPr lang="en-GB" sz="3200" dirty="0" err="1">
                <a:solidFill>
                  <a:schemeClr val="bg1"/>
                </a:solidFill>
                <a:ea typeface="+mj-ea"/>
              </a:rPr>
              <a:t>Sicherheitsrats</a:t>
            </a:r>
            <a:r>
              <a:rPr lang="en-GB" sz="3200" dirty="0">
                <a:solidFill>
                  <a:schemeClr val="bg1"/>
                </a:solidFill>
                <a:ea typeface="+mj-ea"/>
              </a:rPr>
              <a:t> </a:t>
            </a:r>
            <a:r>
              <a:rPr lang="en-GB" sz="3200" dirty="0" err="1">
                <a:solidFill>
                  <a:schemeClr val="bg1"/>
                </a:solidFill>
                <a:ea typeface="+mj-ea"/>
              </a:rPr>
              <a:t>zu</a:t>
            </a:r>
            <a:r>
              <a:rPr lang="en-GB" sz="3200" dirty="0">
                <a:solidFill>
                  <a:schemeClr val="bg1"/>
                </a:solidFill>
                <a:ea typeface="+mj-ea"/>
              </a:rPr>
              <a:t> Frauen, </a:t>
            </a:r>
            <a:r>
              <a:rPr lang="en-GB" sz="3200" dirty="0" err="1">
                <a:solidFill>
                  <a:schemeClr val="bg1"/>
                </a:solidFill>
                <a:ea typeface="+mj-ea"/>
              </a:rPr>
              <a:t>Frieden</a:t>
            </a:r>
            <a:r>
              <a:rPr lang="en-GB" sz="3200" dirty="0">
                <a:solidFill>
                  <a:schemeClr val="bg1"/>
                </a:solidFill>
                <a:ea typeface="+mj-ea"/>
              </a:rPr>
              <a:t> und </a:t>
            </a:r>
            <a:r>
              <a:rPr lang="en-GB" sz="3200" dirty="0" err="1">
                <a:solidFill>
                  <a:schemeClr val="bg1"/>
                </a:solidFill>
                <a:ea typeface="+mj-ea"/>
              </a:rPr>
              <a:t>Sicherheit</a:t>
            </a:r>
            <a:endParaRPr lang="de-DE" sz="3200" dirty="0">
              <a:solidFill>
                <a:schemeClr val="bg1"/>
              </a:solidFill>
              <a:ea typeface="+mj-ea"/>
            </a:endParaRPr>
          </a:p>
        </p:txBody>
      </p:sp>
      <p:sp>
        <p:nvSpPr>
          <p:cNvPr id="194563" name="Inhaltsplatzhalter 2">
            <a:extLst>
              <a:ext uri="{FF2B5EF4-FFF2-40B4-BE49-F238E27FC236}">
                <a16:creationId xmlns:a16="http://schemas.microsoft.com/office/drawing/2014/main" id="{6A6F51B8-5535-4927-BC3F-931054A37CF3}"/>
              </a:ext>
            </a:extLst>
          </p:cNvPr>
          <p:cNvSpPr>
            <a:spLocks noGrp="1" noChangeArrowheads="1"/>
          </p:cNvSpPr>
          <p:nvPr>
            <p:ph idx="1"/>
          </p:nvPr>
        </p:nvSpPr>
        <p:spPr/>
        <p:txBody>
          <a:bodyPr>
            <a:normAutofit lnSpcReduction="10000"/>
          </a:bodyPr>
          <a:lstStyle/>
          <a:p>
            <a:pPr marL="0" indent="0" eaLnBrk="1" hangingPunct="1">
              <a:buClr>
                <a:srgbClr val="1482AC"/>
              </a:buCl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1800" dirty="0"/>
          </a:p>
          <a:p>
            <a:pPr eaLnBrk="1" hangingPunct="1">
              <a:buClr>
                <a:srgbClr val="00B0F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800" dirty="0"/>
              <a:t>Die Resolution geht von der Erkenntnis aus, dass Kriege und gewaltsame Konflikte von Frauen und Männern sehr unterschiedlich wahrgenommen werden. Frauen müssen sowohl die grauenhaften Auswirkungen ertragen, die mit jedem Krieg verbunden sind und sie leben auch zusätzlich in ständiger Angst verschleppt, vergewaltigt, misshandelt oder getötet zu werden. Zusätzlich haben sie Angst um ihre Kinder, die als SoldatInnen oder Sex-Sklavinnen missbraucht werden: </a:t>
            </a:r>
          </a:p>
          <a:p>
            <a:pPr eaLnBrk="1" hangingPunct="1">
              <a:buClr>
                <a:srgbClr val="00B0F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dirty="0"/>
              <a:t>I</a:t>
            </a:r>
            <a:r>
              <a:rPr lang="de-DE" altLang="de-DE" sz="1800" dirty="0"/>
              <a:t>n 51 Ländern ist sexualisierte Gewalt gegen Frauen dokumentiert. 90% aller Vergewaltigungen sind Massen- und Mehrfachvergewaltigungen. 70% aller vergewaltigten Frauen sind mit AIDS infiziert. Das Alter von sexuell missbrauchten Mädchen liegt zwischen 10 und 17 Jahren. Die Anwendung von Gewalt ist auch über die Kriegshandlungen hinaus verhaltensprägend und das Gewaltniveau ist nach wie vor hoch, da ehemalige Konfliktbeteiligte tägliche Gewalt als normales Verhaltensmuster zeigen.</a:t>
            </a:r>
          </a:p>
          <a:p>
            <a:pPr marL="0" indent="0" eaLnBrk="1" hangingPunct="1">
              <a:buClr>
                <a:srgbClr val="1482AC"/>
              </a:buCl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dirty="0"/>
              <a:t>. </a:t>
            </a:r>
          </a:p>
        </p:txBody>
      </p:sp>
      <p:sp>
        <p:nvSpPr>
          <p:cNvPr id="194564" name="Foliennummernplatzhalter 3">
            <a:extLst>
              <a:ext uri="{FF2B5EF4-FFF2-40B4-BE49-F238E27FC236}">
                <a16:creationId xmlns:a16="http://schemas.microsoft.com/office/drawing/2014/main" id="{553A3296-1F8B-4885-80B7-951F56D2D6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0C4462-30AE-4E52-A086-3EF8703BABDC}" type="slidenum">
              <a:rPr kumimoji="0" lang="de-DE" altLang="de-DE" sz="700" b="0" i="0" u="none" strike="noStrike" kern="1200" cap="none" spc="0" normalizeH="0" baseline="0" noProof="0">
                <a:ln>
                  <a:noFill/>
                </a:ln>
                <a:solidFill>
                  <a:srgbClr val="000000"/>
                </a:solidFill>
                <a:effectLst/>
                <a:uLnTx/>
                <a:uFillTx/>
                <a:latin typeface="Corbel" panose="020B0503020204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de-DE" altLang="de-DE" sz="700" b="0" i="0" u="none" strike="noStrike" kern="1200" cap="none" spc="0" normalizeH="0" baseline="0" noProof="0">
              <a:ln>
                <a:noFill/>
              </a:ln>
              <a:solidFill>
                <a:srgbClr val="000000"/>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34893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Titel 1">
            <a:extLst>
              <a:ext uri="{FF2B5EF4-FFF2-40B4-BE49-F238E27FC236}">
                <a16:creationId xmlns:a16="http://schemas.microsoft.com/office/drawing/2014/main" id="{3AEBF03D-5DA2-4097-A4C7-7AC9CD8D81D9}"/>
              </a:ext>
            </a:extLst>
          </p:cNvPr>
          <p:cNvSpPr>
            <a:spLocks noGrp="1"/>
          </p:cNvSpPr>
          <p:nvPr>
            <p:ph type="title"/>
          </p:nvPr>
        </p:nvSpPr>
        <p:spPr>
          <a:xfrm>
            <a:off x="791680" y="547482"/>
            <a:ext cx="10774678" cy="1184482"/>
          </a:xfrm>
        </p:spPr>
        <p:txBody>
          <a:bodyPr>
            <a:noAutofit/>
          </a:bodyPr>
          <a:lstStyle/>
          <a:p>
            <a:pPr eaLnBrk="1" fontAlgn="auto" hangingPunct="1">
              <a:spcAft>
                <a:spcPts val="0"/>
              </a:spcAft>
              <a:defRPr/>
            </a:pPr>
            <a:r>
              <a:rPr lang="de-DE" altLang="de-DE" sz="3200" dirty="0">
                <a:solidFill>
                  <a:schemeClr val="bg1"/>
                </a:solidFill>
                <a:ea typeface="+mj-ea"/>
              </a:rPr>
              <a:t>UN Resolution 1325:</a:t>
            </a:r>
            <a:r>
              <a:rPr lang="de-DE" altLang="de-DE" sz="3200" dirty="0">
                <a:solidFill>
                  <a:schemeClr val="bg1"/>
                </a:solidFill>
              </a:rPr>
              <a:t>Meilenstein für den Schutz von Frauen in Konflikten</a:t>
            </a:r>
            <a:br>
              <a:rPr lang="de-DE" altLang="de-DE" sz="3200" dirty="0">
                <a:solidFill>
                  <a:schemeClr val="bg1"/>
                </a:solidFill>
              </a:rPr>
            </a:br>
            <a:endParaRPr lang="de-DE" altLang="de-DE" sz="3200" dirty="0">
              <a:solidFill>
                <a:schemeClr val="bg1"/>
              </a:solidFill>
            </a:endParaRPr>
          </a:p>
        </p:txBody>
      </p:sp>
      <p:sp>
        <p:nvSpPr>
          <p:cNvPr id="190467" name="Inhaltsplatzhalter 2">
            <a:extLst>
              <a:ext uri="{FF2B5EF4-FFF2-40B4-BE49-F238E27FC236}">
                <a16:creationId xmlns:a16="http://schemas.microsoft.com/office/drawing/2014/main" id="{6A0AFC21-6F16-47CA-A181-C245A523FECE}"/>
              </a:ext>
            </a:extLst>
          </p:cNvPr>
          <p:cNvSpPr>
            <a:spLocks noGrp="1" noChangeArrowheads="1"/>
          </p:cNvSpPr>
          <p:nvPr>
            <p:ph idx="1"/>
          </p:nvPr>
        </p:nvSpPr>
        <p:spPr/>
        <p:txBody>
          <a:bodyPr/>
          <a:lstStyle/>
          <a:p>
            <a:pPr marL="0" indent="0" eaLnBrk="1" hangingPunct="1">
              <a:buClr>
                <a:srgbClr val="1482AC"/>
              </a:buClr>
              <a:buNone/>
            </a:pPr>
            <a:r>
              <a:rPr lang="de-DE" altLang="de-DE" sz="1800" dirty="0"/>
              <a:t>Am 31. Oktober 2000 verabschiedete der UNO-Sicherheitsrat die völkerrechtlich verbindliche Resolution 1325 'Frauen, Frieden und Sicherheit'. Zum ersten Mal anerkannte der Sicherheitsrat damit, dass Frauen im Kontext von Krieg und Frieden anderen Herausforderungen ausgesetzt sind als Männer und  andere Erfahrungen machen als Männer. </a:t>
            </a:r>
          </a:p>
          <a:p>
            <a:pPr eaLnBrk="1" hangingPunct="1">
              <a:buClr>
                <a:srgbClr val="00B0F0"/>
              </a:buClr>
            </a:pPr>
            <a:r>
              <a:rPr lang="de-DE" altLang="de-DE" sz="1800" dirty="0"/>
              <a:t>Resolution 1325 verlangt deshalb die gleichberechtigte Teilnahme von Frauen auf allen Ebenen und die Integration einer Gender-Perspektive in allen friedens- und sicherheitspolitischen Initiativen.</a:t>
            </a:r>
          </a:p>
          <a:p>
            <a:pPr lvl="0" eaLnBrk="1" hangingPunct="1">
              <a:buClr>
                <a:srgbClr val="00B0F0"/>
              </a:buClr>
            </a:pPr>
            <a:r>
              <a:rPr lang="de-DE" altLang="de-DE" sz="1800" dirty="0"/>
              <a:t> Ziel der Resolution ist es zudem, dass Frauen und Mädchen während und nach Gewaltkonflikten besser geschützt werden und sexualisierte Gewalt verhindert wird. Meilenstein für den Schutz von Frauen in Konflikten</a:t>
            </a:r>
          </a:p>
          <a:p>
            <a:pPr eaLnBrk="1" hangingPunct="1">
              <a:buClr>
                <a:srgbClr val="00B0F0"/>
              </a:buClr>
            </a:pPr>
            <a:r>
              <a:rPr lang="de-DE" altLang="de-DE" sz="1800" dirty="0"/>
              <a:t>Deutschland nutzte den Vorsitz im UN- Sicherheitsrat , um den Schutz der Frauen zu verstärken und den Täter besser  zur Rechenschaft zu ziehen mit der Sicherheitsresolution 2467(April 2019) . </a:t>
            </a:r>
          </a:p>
        </p:txBody>
      </p:sp>
      <p:sp>
        <p:nvSpPr>
          <p:cNvPr id="190468" name="Foliennummernplatzhalter 3">
            <a:extLst>
              <a:ext uri="{FF2B5EF4-FFF2-40B4-BE49-F238E27FC236}">
                <a16:creationId xmlns:a16="http://schemas.microsoft.com/office/drawing/2014/main" id="{D6DC2AF0-BAE9-4AA3-A90B-03761EF879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8DBB62-11A3-4C5C-8CAB-C1D0AF761BCF}" type="slidenum">
              <a:rPr kumimoji="0" lang="de-DE" altLang="de-DE" sz="700" b="0" i="0" u="none" strike="noStrike" kern="1200" cap="none" spc="0" normalizeH="0" baseline="0" noProof="0">
                <a:ln>
                  <a:noFill/>
                </a:ln>
                <a:solidFill>
                  <a:srgbClr val="000000"/>
                </a:solidFill>
                <a:effectLst/>
                <a:uLnTx/>
                <a:uFillTx/>
                <a:latin typeface="Corbel" panose="020B0503020204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de-DE" altLang="de-DE" sz="700" b="0" i="0" u="none" strike="noStrike" kern="1200" cap="none" spc="0" normalizeH="0" baseline="0" noProof="0" dirty="0">
              <a:ln>
                <a:noFill/>
              </a:ln>
              <a:solidFill>
                <a:srgbClr val="000000"/>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6862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el 1">
            <a:extLst>
              <a:ext uri="{FF2B5EF4-FFF2-40B4-BE49-F238E27FC236}">
                <a16:creationId xmlns:a16="http://schemas.microsoft.com/office/drawing/2014/main" id="{CE292915-AEFB-48A2-AB56-7735E446C0B2}"/>
              </a:ext>
            </a:extLst>
          </p:cNvPr>
          <p:cNvSpPr>
            <a:spLocks noGrp="1"/>
          </p:cNvSpPr>
          <p:nvPr>
            <p:ph type="title"/>
          </p:nvPr>
        </p:nvSpPr>
        <p:spPr/>
        <p:txBody>
          <a:bodyPr>
            <a:noAutofit/>
          </a:bodyPr>
          <a:lstStyle/>
          <a:p>
            <a:pPr eaLnBrk="1" fontAlgn="auto" hangingPunct="1">
              <a:spcAft>
                <a:spcPts val="0"/>
              </a:spcAft>
              <a:defRPr/>
            </a:pPr>
            <a:r>
              <a:rPr lang="de-DE" altLang="de-DE" sz="3600" dirty="0">
                <a:solidFill>
                  <a:schemeClr val="bg1"/>
                </a:solidFill>
                <a:ea typeface="+mj-ea"/>
              </a:rPr>
              <a:t>Geschlechtsbezogene Gewalt als Menschenrechtsverletzung</a:t>
            </a:r>
          </a:p>
        </p:txBody>
      </p:sp>
      <p:sp>
        <p:nvSpPr>
          <p:cNvPr id="99331" name="Inhaltsplatzhalter 2">
            <a:extLst>
              <a:ext uri="{FF2B5EF4-FFF2-40B4-BE49-F238E27FC236}">
                <a16:creationId xmlns:a16="http://schemas.microsoft.com/office/drawing/2014/main" id="{AE27F7CD-D9E3-49DE-9FD8-4A15E780A5D9}"/>
              </a:ext>
            </a:extLst>
          </p:cNvPr>
          <p:cNvSpPr>
            <a:spLocks noGrp="1" noChangeArrowheads="1"/>
          </p:cNvSpPr>
          <p:nvPr>
            <p:ph idx="1"/>
          </p:nvPr>
        </p:nvSpPr>
        <p:spPr>
          <a:xfrm>
            <a:off x="898527" y="1731964"/>
            <a:ext cx="10501793" cy="4985095"/>
          </a:xfrm>
        </p:spPr>
        <p:txBody>
          <a:bodyPr>
            <a:normAutofit fontScale="92500" lnSpcReduction="10000"/>
          </a:bodyPr>
          <a:lstStyle/>
          <a:p>
            <a:pPr marL="0" indent="0" eaLnBrk="1" hangingPunct="1">
              <a:buNone/>
            </a:pPr>
            <a:r>
              <a:rPr lang="de-DE" altLang="de-DE" sz="2000" dirty="0"/>
              <a:t>Die Anerkennung von geschlechtsbezogener Gewalt als Menschenrechtsverletzung und ihre normative Verankerung in internationalen Verträgen ist eine sehr eingeschränkte Erfolgsgeschichte.</a:t>
            </a:r>
          </a:p>
          <a:p>
            <a:pPr marL="800100" lvl="1" indent="-342900" eaLnBrk="1" hangingPunct="1">
              <a:buFont typeface="+mj-lt"/>
              <a:buAutoNum type="arabicPeriod"/>
            </a:pPr>
            <a:r>
              <a:rPr lang="de-DE" altLang="de-DE" sz="1900" dirty="0"/>
              <a:t>Herausforderung: private Gewalt als Menschenrechtsverletzung</a:t>
            </a:r>
          </a:p>
          <a:p>
            <a:pPr lvl="2"/>
            <a:r>
              <a:rPr lang="de-DE" altLang="de-DE" sz="1700" dirty="0"/>
              <a:t>Es herrschte eine strikte Trennung zwischen öffentlicher und privater Sphäre. Das Völkerrecht sah nur die Regulierung staatlicher und damit öffentlicher Rechtsverletzungen vor. Da Gewalt gegen Frauen 	meist von nicht-staatlichen Akteuren verübt wird, wurde diese der privaten Sphäre zugeordnet und war dadurch lange Zeit nicht vom Schutzbereich internationaler Menschenrechte erfasst. </a:t>
            </a:r>
          </a:p>
          <a:p>
            <a:pPr marL="914400" lvl="1" indent="-457200" eaLnBrk="1" hangingPunct="1">
              <a:buFont typeface="+mj-lt"/>
              <a:buAutoNum type="arabicPeriod" startAt="2"/>
            </a:pPr>
            <a:r>
              <a:rPr lang="de-DE" altLang="de-DE" sz="1900" dirty="0"/>
              <a:t>Herausforderung:  Etablierung geschlechtsbezogener Gewalt als Thema internationaler Menschenrechte, Menschenrechtskonferenzen der Vereinten Nationen</a:t>
            </a:r>
          </a:p>
          <a:p>
            <a:pPr lvl="2">
              <a:buClr>
                <a:srgbClr val="00B0F0"/>
              </a:buClr>
            </a:pPr>
            <a:r>
              <a:rPr lang="de-DE" altLang="de-DE" sz="1700" dirty="0"/>
              <a:t>1993 kam es auf der 2. UN-Menschenrechtskonferenz in Wien zu einer Anerkennung geschlechtsspezifischer Gewalt als Menschenrechtsverletzung. Art. 18 der Wiener Konvention fordert, geschlechtsbezogene Gewalt als ein gegen die menschliche Würde und den einer Person zukommenden Wert verstoßendes Phänomen zu beseitigen. </a:t>
            </a:r>
          </a:p>
          <a:p>
            <a:pPr lvl="2">
              <a:buClr>
                <a:srgbClr val="00B0F0"/>
              </a:buClr>
            </a:pPr>
            <a:r>
              <a:rPr lang="de-DE" altLang="de-DE" sz="1700" dirty="0"/>
              <a:t>1995 wurde auf der 4. Weltfrauenkonferenz die Pekinger Aktionsplattform verabschiedet mit der Verurteilung der Gewalt gegen Frauen als Menschenrechtsverletzung</a:t>
            </a:r>
          </a:p>
          <a:p>
            <a:pPr marL="457200" lvl="1" indent="0">
              <a:buNone/>
            </a:pPr>
            <a:endParaRPr lang="de-DE" altLang="de-DE" dirty="0"/>
          </a:p>
          <a:p>
            <a:pPr marL="457200" lvl="1" indent="0" eaLnBrk="1" hangingPunct="1">
              <a:buNone/>
            </a:pPr>
            <a:endParaRPr lang="de-DE" altLang="de-DE" sz="1800" dirty="0"/>
          </a:p>
          <a:p>
            <a:pPr marL="457200" lvl="1" indent="0" eaLnBrk="1" hangingPunct="1">
              <a:buNone/>
            </a:pPr>
            <a:endParaRPr lang="de-DE" altLang="de-DE" dirty="0"/>
          </a:p>
          <a:p>
            <a:pPr marL="457200" lvl="1" indent="0" eaLnBrk="1" hangingPunct="1">
              <a:buNone/>
            </a:pPr>
            <a:endParaRPr lang="de-DE" altLang="de-DE" dirty="0"/>
          </a:p>
        </p:txBody>
      </p:sp>
      <p:sp>
        <p:nvSpPr>
          <p:cNvPr id="99332" name="Foliennummernplatzhalter 3">
            <a:extLst>
              <a:ext uri="{FF2B5EF4-FFF2-40B4-BE49-F238E27FC236}">
                <a16:creationId xmlns:a16="http://schemas.microsoft.com/office/drawing/2014/main" id="{0C6EF3E6-159C-4159-8D88-F4E010F5D2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23C1BF-1258-4BE9-848C-2CED552162AA}" type="slidenum">
              <a:rPr kumimoji="0" lang="de-DE" altLang="de-DE" sz="1800" b="0" i="0" u="none" strike="noStrike" kern="1200" cap="none" spc="0" normalizeH="0" baseline="0" noProof="0">
                <a:ln>
                  <a:noFill/>
                </a:ln>
                <a:solidFill>
                  <a:prstClr val="black"/>
                </a:solidFill>
                <a:effectLst/>
                <a:uLnTx/>
                <a:uFillTx/>
                <a:latin typeface="Corbel" panose="020B0503020204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de-DE" altLang="de-DE" sz="1800" b="0" i="0" u="none" strike="noStrike" kern="1200" cap="none" spc="0" normalizeH="0" baseline="0" noProof="0">
              <a:ln>
                <a:noFill/>
              </a:ln>
              <a:solidFill>
                <a:prstClr val="black"/>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4329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0CB9A-704C-4616-8621-DCC04206E8C0}"/>
              </a:ext>
            </a:extLst>
          </p:cNvPr>
          <p:cNvSpPr>
            <a:spLocks noGrp="1"/>
          </p:cNvSpPr>
          <p:nvPr>
            <p:ph type="title"/>
          </p:nvPr>
        </p:nvSpPr>
        <p:spPr/>
        <p:txBody>
          <a:bodyPr wrap="square" numCol="1" anchorCtr="0" compatLnSpc="1">
            <a:prstTxWarp prst="textNoShape">
              <a:avLst/>
            </a:prstTxWarp>
          </a:bodyPr>
          <a:lstStyle/>
          <a:p>
            <a:pPr>
              <a:defRPr/>
            </a:pPr>
            <a:r>
              <a:rPr lang="de-DE" altLang="de-DE" dirty="0"/>
              <a:t>Fortentwicklung des Völkerstrafrechts</a:t>
            </a:r>
          </a:p>
        </p:txBody>
      </p:sp>
      <p:sp>
        <p:nvSpPr>
          <p:cNvPr id="235523" name="Inhaltsplatzhalter 2">
            <a:extLst>
              <a:ext uri="{FF2B5EF4-FFF2-40B4-BE49-F238E27FC236}">
                <a16:creationId xmlns:a16="http://schemas.microsoft.com/office/drawing/2014/main" id="{D271EA5B-DE15-40D0-A77F-0BCFDA2F734D}"/>
              </a:ext>
            </a:extLst>
          </p:cNvPr>
          <p:cNvSpPr>
            <a:spLocks noGrp="1" noChangeArrowheads="1"/>
          </p:cNvSpPr>
          <p:nvPr>
            <p:ph idx="1"/>
          </p:nvPr>
        </p:nvSpPr>
        <p:spPr/>
        <p:txBody>
          <a:bodyPr>
            <a:normAutofit lnSpcReduction="10000"/>
          </a:bodyPr>
          <a:lstStyle/>
          <a:p>
            <a:r>
              <a:rPr lang="de-DE" altLang="de-DE" sz="1800" dirty="0"/>
              <a:t>1989 wurde das römische Statut des internationalen Strafgerichthofs verabschiedet. Auch zum Schutz der Menschenrechte von Frauen soll der Straflosigkeit von schwersten Verbrechen ein Ende gesetzt werden. Vergewaltigungen werden inzwischen als Kriegswaffe betrachtet und politische Führer wegen Verbrechen gegen die Menschlichkeit durch den internationalen Gerichtshof in Den Haag </a:t>
            </a:r>
            <a:r>
              <a:rPr lang="de-DE" altLang="de-DE" dirty="0"/>
              <a:t>verurteilt. Von den 23 Verurteilungen haben 12 Fälle sexuelle Gewalt zur Grundlage. </a:t>
            </a:r>
            <a:endParaRPr lang="de-DE" altLang="de-DE" sz="1800" dirty="0"/>
          </a:p>
          <a:p>
            <a:r>
              <a:rPr lang="de-DE" altLang="de-DE" sz="1800" dirty="0"/>
              <a:t>Die Verletzung von Menschenrechten von Frauen zeigt sich an:</a:t>
            </a:r>
          </a:p>
          <a:p>
            <a:pPr lvl="1"/>
            <a:r>
              <a:rPr lang="de-DE" altLang="de-DE" sz="1800" dirty="0"/>
              <a:t>Verletzungen der menschlichen Würde durch gewaltsame Eingriffe in die Intimsphäre. Völkerrechtlich relevant sind die schweren körperlichen und seelischen Schäden durch massive und systematische Vergewaltigung</a:t>
            </a:r>
          </a:p>
          <a:p>
            <a:pPr lvl="1"/>
            <a:r>
              <a:rPr lang="de-DE" altLang="de-DE" sz="1800" dirty="0"/>
              <a:t>Sexualisierter Gewalt in Form von Genitalverstümmelung, Zwangsschwangerschaft, Zwangsprostitution oder Sexsklaven</a:t>
            </a:r>
          </a:p>
          <a:p>
            <a:pPr lvl="1"/>
            <a:r>
              <a:rPr lang="de-DE" altLang="de-DE" sz="1800" dirty="0"/>
              <a:t>Sexuelle Gewalt als Erniedrigung einer ethnischen Gruppe im Rahmen eines Völkermordes</a:t>
            </a:r>
          </a:p>
          <a:p>
            <a:endParaRPr lang="de-DE" altLang="de-DE" dirty="0"/>
          </a:p>
          <a:p>
            <a:endParaRPr lang="de-DE" altLang="de-DE" dirty="0"/>
          </a:p>
        </p:txBody>
      </p:sp>
      <p:sp>
        <p:nvSpPr>
          <p:cNvPr id="235524" name="Foliennummernplatzhalter 3">
            <a:extLst>
              <a:ext uri="{FF2B5EF4-FFF2-40B4-BE49-F238E27FC236}">
                <a16:creationId xmlns:a16="http://schemas.microsoft.com/office/drawing/2014/main" id="{70C4DC8B-FE1D-4959-BDDC-B359FE8821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defTabSz="914400" eaLnBrk="0" fontAlgn="base" hangingPunct="0">
              <a:spcBef>
                <a:spcPct val="0"/>
              </a:spcBef>
              <a:spcAft>
                <a:spcPct val="0"/>
              </a:spcAft>
            </a:pPr>
            <a:fld id="{2898EE3F-0442-443D-9695-11D8AAA14953}" type="slidenum">
              <a:rPr lang="de-DE" altLang="de-DE">
                <a:solidFill>
                  <a:srgbClr val="FFFFFF"/>
                </a:solidFill>
              </a:rPr>
              <a:pPr defTabSz="914400" eaLnBrk="0" fontAlgn="base" hangingPunct="0">
                <a:spcBef>
                  <a:spcPct val="0"/>
                </a:spcBef>
                <a:spcAft>
                  <a:spcPct val="0"/>
                </a:spcAft>
              </a:pPr>
              <a:t>28</a:t>
            </a:fld>
            <a:endParaRPr lang="de-DE" altLang="de-DE">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F3028-330B-4237-A4C2-20E92933C94C}"/>
              </a:ext>
            </a:extLst>
          </p:cNvPr>
          <p:cNvSpPr>
            <a:spLocks noGrp="1"/>
          </p:cNvSpPr>
          <p:nvPr>
            <p:ph type="title"/>
          </p:nvPr>
        </p:nvSpPr>
        <p:spPr>
          <a:xfrm>
            <a:off x="888631" y="2352025"/>
            <a:ext cx="3501197" cy="1612649"/>
          </a:xfrm>
        </p:spPr>
        <p:txBody>
          <a:bodyPr/>
          <a:lstStyle/>
          <a:p>
            <a:r>
              <a:rPr lang="de-DE" dirty="0"/>
              <a:t>Lage der Frauen weltweit: UN WOMEN </a:t>
            </a:r>
          </a:p>
        </p:txBody>
      </p:sp>
      <p:pic>
        <p:nvPicPr>
          <p:cNvPr id="6" name="Inhaltsplatzhalter 5">
            <a:extLst>
              <a:ext uri="{FF2B5EF4-FFF2-40B4-BE49-F238E27FC236}">
                <a16:creationId xmlns:a16="http://schemas.microsoft.com/office/drawing/2014/main" id="{86CB49BB-0346-43E5-8054-FC79968F5FBC}"/>
              </a:ext>
            </a:extLst>
          </p:cNvPr>
          <p:cNvPicPr>
            <a:picLocks noGrp="1" noChangeAspect="1"/>
          </p:cNvPicPr>
          <p:nvPr>
            <p:ph idx="1"/>
          </p:nvPr>
        </p:nvPicPr>
        <p:blipFill>
          <a:blip r:embed="rId2"/>
          <a:stretch>
            <a:fillRect/>
          </a:stretch>
        </p:blipFill>
        <p:spPr>
          <a:xfrm>
            <a:off x="4868334" y="784057"/>
            <a:ext cx="6999816" cy="5289886"/>
          </a:xfrm>
          <a:prstGeom prst="rect">
            <a:avLst/>
          </a:prstGeom>
        </p:spPr>
      </p:pic>
      <p:sp>
        <p:nvSpPr>
          <p:cNvPr id="7" name="Foliennummernplatzhalter 3">
            <a:extLst>
              <a:ext uri="{FF2B5EF4-FFF2-40B4-BE49-F238E27FC236}">
                <a16:creationId xmlns:a16="http://schemas.microsoft.com/office/drawing/2014/main" id="{8A88A2B0-EBFD-4B80-A1FC-962DB304E902}"/>
              </a:ext>
            </a:extLst>
          </p:cNvPr>
          <p:cNvSpPr>
            <a:spLocks noGrp="1"/>
          </p:cNvSpPr>
          <p:nvPr>
            <p:ph type="sldNum" sz="quarter" idx="12"/>
          </p:nvPr>
        </p:nvSpPr>
        <p:spPr>
          <a:xfrm>
            <a:off x="10521466" y="6313745"/>
            <a:ext cx="914400" cy="32004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rPr>
              <a:t>21</a:t>
            </a:r>
          </a:p>
        </p:txBody>
      </p:sp>
    </p:spTree>
    <p:extLst>
      <p:ext uri="{BB962C8B-B14F-4D97-AF65-F5344CB8AC3E}">
        <p14:creationId xmlns:p14="http://schemas.microsoft.com/office/powerpoint/2010/main" val="134998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D465F-96E6-46CA-9832-523339B2A62E}"/>
              </a:ext>
            </a:extLst>
          </p:cNvPr>
          <p:cNvSpPr>
            <a:spLocks noGrp="1"/>
          </p:cNvSpPr>
          <p:nvPr>
            <p:ph type="title"/>
          </p:nvPr>
        </p:nvSpPr>
        <p:spPr/>
        <p:txBody>
          <a:bodyPr/>
          <a:lstStyle/>
          <a:p>
            <a:r>
              <a:rPr lang="de-DE" dirty="0"/>
              <a:t>Gleichstellung und materielle Existenzgrundlage</a:t>
            </a:r>
          </a:p>
        </p:txBody>
      </p:sp>
      <p:sp>
        <p:nvSpPr>
          <p:cNvPr id="3" name="Inhaltsplatzhalter 2">
            <a:extLst>
              <a:ext uri="{FF2B5EF4-FFF2-40B4-BE49-F238E27FC236}">
                <a16:creationId xmlns:a16="http://schemas.microsoft.com/office/drawing/2014/main" id="{906B28CD-B46F-42DE-8A61-5F5982850142}"/>
              </a:ext>
            </a:extLst>
          </p:cNvPr>
          <p:cNvSpPr>
            <a:spLocks noGrp="1"/>
          </p:cNvSpPr>
          <p:nvPr>
            <p:ph idx="1"/>
          </p:nvPr>
        </p:nvSpPr>
        <p:spPr>
          <a:xfrm>
            <a:off x="898527" y="1731964"/>
            <a:ext cx="10501793" cy="4957594"/>
          </a:xfrm>
        </p:spPr>
        <p:txBody>
          <a:bodyPr>
            <a:noAutofit/>
          </a:bodyPr>
          <a:lstStyle/>
          <a:p>
            <a:pPr>
              <a:lnSpc>
                <a:spcPct val="107000"/>
              </a:lnSpc>
              <a:spcAft>
                <a:spcPts val="800"/>
              </a:spcAft>
              <a:buClr>
                <a:srgbClr val="10B6F4"/>
              </a:buClr>
            </a:pPr>
            <a:r>
              <a:rPr lang="de-DE" sz="1600" dirty="0">
                <a:solidFill>
                  <a:prstClr val="black"/>
                </a:solidFill>
                <a:ea typeface="Calibri" panose="020F0502020204030204" pitchFamily="34" charset="0"/>
                <a:cs typeface="Times New Roman" panose="02020603050405020304" pitchFamily="18" charset="0"/>
              </a:rPr>
              <a:t>Rund 736 Millionen Menschen weltweit leben in extremer Armut. Frauen sind stärker </a:t>
            </a:r>
            <a:r>
              <a:rPr lang="de-DE" sz="1600" dirty="0" err="1">
                <a:solidFill>
                  <a:prstClr val="black"/>
                </a:solidFill>
                <a:ea typeface="Calibri" panose="020F0502020204030204" pitchFamily="34" charset="0"/>
                <a:cs typeface="Times New Roman" panose="02020603050405020304" pitchFamily="18" charset="0"/>
              </a:rPr>
              <a:t>betroﬀen</a:t>
            </a:r>
            <a:r>
              <a:rPr lang="de-DE" sz="1600" dirty="0">
                <a:solidFill>
                  <a:prstClr val="black"/>
                </a:solidFill>
                <a:ea typeface="Calibri" panose="020F0502020204030204" pitchFamily="34" charset="0"/>
                <a:cs typeface="Times New Roman" panose="02020603050405020304" pitchFamily="18" charset="0"/>
              </a:rPr>
              <a:t> als Männer: Im Alter von 25 bis 34 Jahren sind es 122 extrem arme Frauen gegenüber 100 Männern. Laut Weltbank leben rund fünf Millionen mehr Frauen als Männer in extremer Armut, besonders in Südasien sowie in Afrika Südlich der Sahara. Die "Feminisierung von Armut" hat unterschiedliche Ursachen, besonders die </a:t>
            </a:r>
            <a:r>
              <a:rPr lang="de-DE" sz="1600" dirty="0" err="1">
                <a:solidFill>
                  <a:prstClr val="black"/>
                </a:solidFill>
                <a:ea typeface="Calibri" panose="020F0502020204030204" pitchFamily="34" charset="0"/>
                <a:cs typeface="Times New Roman" panose="02020603050405020304" pitchFamily="18" charset="0"/>
              </a:rPr>
              <a:t>ﬁnanzielle</a:t>
            </a:r>
            <a:r>
              <a:rPr lang="de-DE" sz="1600" dirty="0">
                <a:solidFill>
                  <a:prstClr val="black"/>
                </a:solidFill>
                <a:ea typeface="Calibri" panose="020F0502020204030204" pitchFamily="34" charset="0"/>
                <a:cs typeface="Times New Roman" panose="02020603050405020304" pitchFamily="18" charset="0"/>
              </a:rPr>
              <a:t> Abhängigkeit. Noch immer ist es Frauen laut Uno in 104 Ländern nicht erlaubt, bestimmte Berufe auszuüben. In 18 Ländern können Männer ihren Ehefrauen grundsätzlich verbieten zu arbeiten. So müssen Frauen in Saudi-Arabien beispielsweise für die Ausübung bezahlter Arbeit eine Männer- Genehmigung vorweisen.. Krisensituationen, Scheidungen oder Witwenschaft </a:t>
            </a:r>
            <a:r>
              <a:rPr lang="de-DE" sz="1600" dirty="0" err="1">
                <a:solidFill>
                  <a:prstClr val="black"/>
                </a:solidFill>
                <a:ea typeface="Calibri" panose="020F0502020204030204" pitchFamily="34" charset="0"/>
                <a:cs typeface="Times New Roman" panose="02020603050405020304" pitchFamily="18" charset="0"/>
              </a:rPr>
              <a:t>treﬀen</a:t>
            </a:r>
            <a:r>
              <a:rPr lang="de-DE" sz="1600" dirty="0">
                <a:solidFill>
                  <a:prstClr val="black"/>
                </a:solidFill>
                <a:ea typeface="Calibri" panose="020F0502020204030204" pitchFamily="34" charset="0"/>
                <a:cs typeface="Times New Roman" panose="02020603050405020304" pitchFamily="18" charset="0"/>
              </a:rPr>
              <a:t> Frauen härter als Männer. Armut ist vor allem auch Armut an Teilhabe, an Rechten und Chancen und Zugang zu Recht und Gewaltfreiheit sowie an Zugang zu Ressourcen wie Bildung, Gesundheit, Krediten, Mobilität und Land.</a:t>
            </a:r>
          </a:p>
          <a:p>
            <a:pPr>
              <a:lnSpc>
                <a:spcPct val="107000"/>
              </a:lnSpc>
              <a:spcAft>
                <a:spcPts val="800"/>
              </a:spcAft>
              <a:buClr>
                <a:srgbClr val="10B6F4"/>
              </a:buClr>
            </a:pPr>
            <a:r>
              <a:rPr lang="de-DE" sz="1600" dirty="0">
                <a:solidFill>
                  <a:prstClr val="black"/>
                </a:solidFill>
                <a:ea typeface="Calibri" panose="020F0502020204030204" pitchFamily="34" charset="0"/>
                <a:cs typeface="Times New Roman" panose="02020603050405020304" pitchFamily="18" charset="0"/>
              </a:rPr>
              <a:t>Wirtschaftsstarke Länder bieten mehr Geschlechtergerechtigkeit. Den besten Indexwert erreicht Dänemark mit einem Score von 89,3. Generell liegen politisch und </a:t>
            </a:r>
            <a:r>
              <a:rPr lang="de-DE" sz="1600" dirty="0" err="1">
                <a:solidFill>
                  <a:prstClr val="black"/>
                </a:solidFill>
                <a:ea typeface="Calibri" panose="020F0502020204030204" pitchFamily="34" charset="0"/>
                <a:cs typeface="Times New Roman" panose="02020603050405020304" pitchFamily="18" charset="0"/>
              </a:rPr>
              <a:t>ﬁnanziell</a:t>
            </a:r>
            <a:r>
              <a:rPr lang="de-DE" sz="1600" dirty="0">
                <a:solidFill>
                  <a:prstClr val="black"/>
                </a:solidFill>
                <a:ea typeface="Calibri" panose="020F0502020204030204" pitchFamily="34" charset="0"/>
                <a:cs typeface="Times New Roman" panose="02020603050405020304" pitchFamily="18" charset="0"/>
              </a:rPr>
              <a:t> stabile Staaten vorn, die besonders in den Bereichen Punkten Armut, Hunger, Wasserversorgung, Bildung und Frieden gut abschneiden. So sind unter den  20 Spitzen-Staaten vor allem europäische Länder sowie Kanada, Australien und Neuseeland. Grundsätzlich schneiden Länder mit einer höheren Wirtschaftsleistung besser ab. Der Zusammenhang ist vor allem darauf zurückzuführen, dass Länder mit hoher Wirtschaftskraft einfacher maßgebliche Grundlagen </a:t>
            </a:r>
            <a:r>
              <a:rPr lang="de-DE" sz="1600" dirty="0" err="1">
                <a:solidFill>
                  <a:prstClr val="black"/>
                </a:solidFill>
                <a:ea typeface="Calibri" panose="020F0502020204030204" pitchFamily="34" charset="0"/>
                <a:cs typeface="Times New Roman" panose="02020603050405020304" pitchFamily="18" charset="0"/>
              </a:rPr>
              <a:t>schaﬀen</a:t>
            </a:r>
            <a:r>
              <a:rPr lang="de-DE" sz="1600" dirty="0">
                <a:solidFill>
                  <a:prstClr val="black"/>
                </a:solidFill>
                <a:ea typeface="Calibri" panose="020F0502020204030204" pitchFamily="34" charset="0"/>
                <a:cs typeface="Times New Roman" panose="02020603050405020304" pitchFamily="18" charset="0"/>
              </a:rPr>
              <a:t> können wie ein funktionierendes Gesundheitssystem, Bildung, Infrastruktur und Wasserversorgung. Wohlhabendere Staaten sind  eher in der Lage, </a:t>
            </a:r>
            <a:r>
              <a:rPr lang="de-DE" sz="1600" dirty="0" err="1">
                <a:solidFill>
                  <a:prstClr val="black"/>
                </a:solidFill>
                <a:ea typeface="Calibri" panose="020F0502020204030204" pitchFamily="34" charset="0"/>
                <a:cs typeface="Times New Roman" panose="02020603050405020304" pitchFamily="18" charset="0"/>
              </a:rPr>
              <a:t>öﬀentliche</a:t>
            </a:r>
            <a:r>
              <a:rPr lang="de-DE" sz="1600" dirty="0">
                <a:solidFill>
                  <a:prstClr val="black"/>
                </a:solidFill>
                <a:ea typeface="Calibri" panose="020F0502020204030204" pitchFamily="34" charset="0"/>
                <a:cs typeface="Times New Roman" panose="02020603050405020304" pitchFamily="18" charset="0"/>
              </a:rPr>
              <a:t> Gelder in Programme für die Gleichstellung von Mädchen und Frauen zu investieren – mit Ausnahme der USA, die im Genderranking der OECD – Staaten hinten liegt. </a:t>
            </a:r>
          </a:p>
          <a:p>
            <a:endParaRPr lang="de-DE" sz="1600" dirty="0"/>
          </a:p>
        </p:txBody>
      </p:sp>
      <p:sp>
        <p:nvSpPr>
          <p:cNvPr id="4" name="Foliennummernplatzhalter 3">
            <a:extLst>
              <a:ext uri="{FF2B5EF4-FFF2-40B4-BE49-F238E27FC236}">
                <a16:creationId xmlns:a16="http://schemas.microsoft.com/office/drawing/2014/main" id="{66ACEEC8-F7BE-4C91-9965-40D163DD06FA}"/>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50015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9B524-CA67-46BC-8FCD-EB1ACA814ED2}"/>
              </a:ext>
            </a:extLst>
          </p:cNvPr>
          <p:cNvSpPr>
            <a:spLocks noGrp="1"/>
          </p:cNvSpPr>
          <p:nvPr>
            <p:ph type="title"/>
          </p:nvPr>
        </p:nvSpPr>
        <p:spPr/>
        <p:txBody>
          <a:bodyPr/>
          <a:lstStyle/>
          <a:p>
            <a:r>
              <a:rPr lang="de-DE" dirty="0"/>
              <a:t>Geschichte der Weltfrauenkonferenzen</a:t>
            </a:r>
          </a:p>
        </p:txBody>
      </p:sp>
      <p:sp>
        <p:nvSpPr>
          <p:cNvPr id="3" name="Inhaltsplatzhalter 2">
            <a:extLst>
              <a:ext uri="{FF2B5EF4-FFF2-40B4-BE49-F238E27FC236}">
                <a16:creationId xmlns:a16="http://schemas.microsoft.com/office/drawing/2014/main" id="{4FF5D01A-399F-4514-88C8-3534367FA296}"/>
              </a:ext>
            </a:extLst>
          </p:cNvPr>
          <p:cNvSpPr>
            <a:spLocks noGrp="1"/>
          </p:cNvSpPr>
          <p:nvPr>
            <p:ph idx="1"/>
          </p:nvPr>
        </p:nvSpPr>
        <p:spPr>
          <a:xfrm>
            <a:off x="898527" y="1731964"/>
            <a:ext cx="10501793" cy="4978219"/>
          </a:xfrm>
        </p:spPr>
        <p:txBody>
          <a:bodyPr>
            <a:normAutofit lnSpcReduction="10000"/>
          </a:bodyPr>
          <a:lstStyle/>
          <a:p>
            <a:pPr lvl="0">
              <a:spcBef>
                <a:spcPts val="0"/>
              </a:spcBef>
            </a:pPr>
            <a:r>
              <a:rPr lang="de-DE" sz="1600" dirty="0"/>
              <a:t>1975 Internationales Jahr der Frauen</a:t>
            </a:r>
          </a:p>
          <a:p>
            <a:r>
              <a:rPr lang="de-DE" sz="1600" dirty="0"/>
              <a:t>Erste Weltfrauenkonferenz in Mexiko 1975</a:t>
            </a:r>
          </a:p>
          <a:p>
            <a:pPr lvl="0"/>
            <a:r>
              <a:rPr lang="de-DE" sz="1600" dirty="0"/>
              <a:t>1975 - 1985 Dekade der Frau </a:t>
            </a:r>
          </a:p>
          <a:p>
            <a:pPr lvl="0"/>
            <a:r>
              <a:rPr lang="de-DE" sz="1600" dirty="0"/>
              <a:t>1976 Erster Entwicklungsfonds für Frauen und UN- Frauenforschung</a:t>
            </a:r>
          </a:p>
          <a:p>
            <a:pPr lvl="0"/>
            <a:r>
              <a:rPr lang="de-DE" sz="1600" dirty="0"/>
              <a:t>1979 CEDAW</a:t>
            </a:r>
            <a:r>
              <a:rPr lang="de-DE" sz="1600" i="1" dirty="0"/>
              <a:t>: </a:t>
            </a:r>
            <a:r>
              <a:rPr lang="de-DE" sz="1600" dirty="0"/>
              <a:t>Antidiskriminierungskonvention</a:t>
            </a:r>
          </a:p>
          <a:p>
            <a:pPr lvl="0"/>
            <a:r>
              <a:rPr lang="de-DE" sz="1600" dirty="0"/>
              <a:t>1980 Zweite Weltfrauenkonferenz in Kopenhagen</a:t>
            </a:r>
          </a:p>
          <a:p>
            <a:pPr lvl="0"/>
            <a:r>
              <a:rPr lang="de-DE" sz="1600" dirty="0"/>
              <a:t>1985 Dritte Weltfrauenkonferenz in Nairobi </a:t>
            </a:r>
          </a:p>
          <a:p>
            <a:pPr lvl="0"/>
            <a:r>
              <a:rPr lang="de-DE" sz="1600" dirty="0"/>
              <a:t>1993 UN-Menschenrechtskonferenz in Wien </a:t>
            </a:r>
          </a:p>
          <a:p>
            <a:pPr lvl="0"/>
            <a:r>
              <a:rPr lang="de-DE" sz="1600" dirty="0"/>
              <a:t>1994 UN-Konferenz über Bevölkerung und Entwicklung in Kairo, Charta der sexuellen und reproduktiven Rechte</a:t>
            </a:r>
          </a:p>
          <a:p>
            <a:pPr lvl="0"/>
            <a:r>
              <a:rPr lang="de-DE" sz="1600" dirty="0"/>
              <a:t>1995 Weltgipfel für soziale Entwicklung in Kopenhagen</a:t>
            </a:r>
          </a:p>
          <a:p>
            <a:pPr lvl="0"/>
            <a:r>
              <a:rPr lang="de-DE" sz="1600" dirty="0"/>
              <a:t>1995 Vierte Weltfrauenkonferenz in Beijing </a:t>
            </a:r>
          </a:p>
          <a:p>
            <a:pPr lvl="0"/>
            <a:r>
              <a:rPr lang="de-DE" sz="1600" dirty="0"/>
              <a:t>2015 UN-Agenda 2030 in New York </a:t>
            </a:r>
          </a:p>
        </p:txBody>
      </p:sp>
      <p:sp>
        <p:nvSpPr>
          <p:cNvPr id="5" name="Foliennummernplatzhalter 4">
            <a:extLst>
              <a:ext uri="{FF2B5EF4-FFF2-40B4-BE49-F238E27FC236}">
                <a16:creationId xmlns:a16="http://schemas.microsoft.com/office/drawing/2014/main" id="{0FDBBF28-735D-4B64-BB3F-8D26D64D13F9}"/>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266505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E1163-A003-48F9-A16E-F464D1558A68}"/>
              </a:ext>
            </a:extLst>
          </p:cNvPr>
          <p:cNvSpPr>
            <a:spLocks noGrp="1"/>
          </p:cNvSpPr>
          <p:nvPr>
            <p:ph type="title"/>
          </p:nvPr>
        </p:nvSpPr>
        <p:spPr/>
        <p:txBody>
          <a:bodyPr/>
          <a:lstStyle/>
          <a:p>
            <a:r>
              <a:rPr lang="de-DE" dirty="0"/>
              <a:t>Geschichte der Weltfrauenkonferenzen</a:t>
            </a:r>
          </a:p>
        </p:txBody>
      </p:sp>
      <p:sp>
        <p:nvSpPr>
          <p:cNvPr id="3" name="Inhaltsplatzhalter 2">
            <a:extLst>
              <a:ext uri="{FF2B5EF4-FFF2-40B4-BE49-F238E27FC236}">
                <a16:creationId xmlns:a16="http://schemas.microsoft.com/office/drawing/2014/main" id="{9F008D81-194E-43E9-B96C-17E473CB92CF}"/>
              </a:ext>
            </a:extLst>
          </p:cNvPr>
          <p:cNvSpPr>
            <a:spLocks noGrp="1"/>
          </p:cNvSpPr>
          <p:nvPr>
            <p:ph idx="1"/>
          </p:nvPr>
        </p:nvSpPr>
        <p:spPr>
          <a:xfrm>
            <a:off x="898527" y="1731964"/>
            <a:ext cx="10501793" cy="5126036"/>
          </a:xfrm>
        </p:spPr>
        <p:txBody>
          <a:bodyPr>
            <a:normAutofit/>
          </a:bodyPr>
          <a:lstStyle/>
          <a:p>
            <a:pPr lvl="0"/>
            <a:r>
              <a:rPr lang="de-DE" b="1" dirty="0"/>
              <a:t>1995 Vierte Weltfrauenkonferenz in Beijing </a:t>
            </a:r>
            <a:br>
              <a:rPr lang="de-DE" dirty="0"/>
            </a:br>
            <a:r>
              <a:rPr lang="de-DE" dirty="0"/>
              <a:t>Vom 4. bis 15. September 1995 findet in Peking die vierte Weltfrauenkonferenz (</a:t>
            </a:r>
            <a:r>
              <a:rPr lang="de-DE" dirty="0" err="1"/>
              <a:t>Fourth</a:t>
            </a:r>
            <a:r>
              <a:rPr lang="de-DE" dirty="0"/>
              <a:t> UN World Conference on Women) statt. Die 189 Regierungsdelegationen verabschieden am 15. September im Konsensverfahren die Aktionsplattform von Beijing (</a:t>
            </a:r>
            <a:r>
              <a:rPr lang="de-DE" dirty="0" err="1"/>
              <a:t>Platform</a:t>
            </a:r>
            <a:r>
              <a:rPr lang="de-DE" dirty="0"/>
              <a:t> for Action). </a:t>
            </a:r>
            <a:br>
              <a:rPr lang="de-DE" dirty="0"/>
            </a:br>
            <a:r>
              <a:rPr lang="de-DE" dirty="0"/>
              <a:t>Die Plattform versteht sich als "Programm zur Herbeiführung der Machtgleichstellung der Frau. Ihr Ziel ist es, die Umsetzung der Zukunftsstrategien von Nairobi zur Förderung der Frau zu beschleunigen und alle Hindernisse zu beseitigen, die der aktiven Teilhabe der Frau in allen Bereichen des öffentlichen und privaten Lebens entgegenstehen, indem ihre volle und gleichberechtigte Mitwirkung an den wirtschaftlichen, sozialen, kulturellen und politischen .</a:t>
            </a:r>
          </a:p>
          <a:p>
            <a:pPr marL="230400" indent="0">
              <a:buNone/>
            </a:pPr>
            <a:r>
              <a:rPr lang="de-DE" dirty="0"/>
              <a:t>Die vierte Weltfrauenkonferenz 1995 in Peking stand unter dem Motto "Handeln für Gleichberechtigung, Entwicklung und Frieden". Die Weltgemeinschaft </a:t>
            </a:r>
            <a:r>
              <a:rPr lang="de-DE" dirty="0" err="1"/>
              <a:t>vereibarte</a:t>
            </a:r>
            <a:r>
              <a:rPr lang="de-DE" dirty="0"/>
              <a:t> einen umfassenden Forderungskatalog, die "Pekinger Aktionsplattform". 189 Staaten haben darin 12 strategische Ziele für die Gleichstellung von Frauen und Männern festgelegt .</a:t>
            </a:r>
          </a:p>
          <a:p>
            <a:endParaRPr lang="de-DE" dirty="0"/>
          </a:p>
          <a:p>
            <a:endParaRPr lang="de-DE" dirty="0"/>
          </a:p>
        </p:txBody>
      </p:sp>
      <p:sp>
        <p:nvSpPr>
          <p:cNvPr id="4" name="Foliennummernplatzhalter 3">
            <a:extLst>
              <a:ext uri="{FF2B5EF4-FFF2-40B4-BE49-F238E27FC236}">
                <a16:creationId xmlns:a16="http://schemas.microsoft.com/office/drawing/2014/main" id="{D3BED82D-0ED0-4133-83B2-02661816BBB3}"/>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90159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892DD75-0F21-4634-99B7-E84CA536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12" name="Group 11">
            <a:extLst>
              <a:ext uri="{FF2B5EF4-FFF2-40B4-BE49-F238E27FC236}">
                <a16:creationId xmlns:a16="http://schemas.microsoft.com/office/drawing/2014/main" id="{2FF33740-2A83-42E8-A598-9AE61A3F0A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6899C82F-20B6-4E2D-AB9D-1713FB3E67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4" name="Freeform 6">
              <a:extLst>
                <a:ext uri="{FF2B5EF4-FFF2-40B4-BE49-F238E27FC236}">
                  <a16:creationId xmlns:a16="http://schemas.microsoft.com/office/drawing/2014/main" id="{5D89ADB3-2D4B-4770-A268-498E3840E2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5" name="Freeform 7">
              <a:extLst>
                <a:ext uri="{FF2B5EF4-FFF2-40B4-BE49-F238E27FC236}">
                  <a16:creationId xmlns:a16="http://schemas.microsoft.com/office/drawing/2014/main" id="{5034FDD9-592C-44B5-BC27-2E924BF3BA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6" name="Freeform 8">
              <a:extLst>
                <a:ext uri="{FF2B5EF4-FFF2-40B4-BE49-F238E27FC236}">
                  <a16:creationId xmlns:a16="http://schemas.microsoft.com/office/drawing/2014/main" id="{4770B370-A883-43EB-9548-9F4DF8AFB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7" name="Freeform 9">
              <a:extLst>
                <a:ext uri="{FF2B5EF4-FFF2-40B4-BE49-F238E27FC236}">
                  <a16:creationId xmlns:a16="http://schemas.microsoft.com/office/drawing/2014/main" id="{B4352703-BD5E-41FD-B464-679A4C6B76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8" name="Freeform 10">
              <a:extLst>
                <a:ext uri="{FF2B5EF4-FFF2-40B4-BE49-F238E27FC236}">
                  <a16:creationId xmlns:a16="http://schemas.microsoft.com/office/drawing/2014/main" id="{5030174A-A42D-4ECB-8A60-CF7D87327B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9" name="Freeform 11">
              <a:extLst>
                <a:ext uri="{FF2B5EF4-FFF2-40B4-BE49-F238E27FC236}">
                  <a16:creationId xmlns:a16="http://schemas.microsoft.com/office/drawing/2014/main" id="{28551ADF-F4C9-471C-B42F-D2D31E333F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0" name="Freeform 12">
              <a:extLst>
                <a:ext uri="{FF2B5EF4-FFF2-40B4-BE49-F238E27FC236}">
                  <a16:creationId xmlns:a16="http://schemas.microsoft.com/office/drawing/2014/main" id="{93A66B57-AB21-4F33-AA9A-B7EB77A1E7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1" name="Freeform 13">
              <a:extLst>
                <a:ext uri="{FF2B5EF4-FFF2-40B4-BE49-F238E27FC236}">
                  <a16:creationId xmlns:a16="http://schemas.microsoft.com/office/drawing/2014/main" id="{4A1B8DCE-9DBF-48EC-85D4-5FC835815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2" name="Freeform 14">
              <a:extLst>
                <a:ext uri="{FF2B5EF4-FFF2-40B4-BE49-F238E27FC236}">
                  <a16:creationId xmlns:a16="http://schemas.microsoft.com/office/drawing/2014/main" id="{52FA78DE-98F5-44CD-B9E3-7A5ED0ABC9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3" name="Freeform 15">
              <a:extLst>
                <a:ext uri="{FF2B5EF4-FFF2-40B4-BE49-F238E27FC236}">
                  <a16:creationId xmlns:a16="http://schemas.microsoft.com/office/drawing/2014/main" id="{F3E719C3-D321-48DD-8374-FF3B01E3CB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4" name="Freeform 16">
              <a:extLst>
                <a:ext uri="{FF2B5EF4-FFF2-40B4-BE49-F238E27FC236}">
                  <a16:creationId xmlns:a16="http://schemas.microsoft.com/office/drawing/2014/main" id="{CA9A2902-2BBF-4AD3-BA2E-88A033E76E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5" name="Freeform 17">
              <a:extLst>
                <a:ext uri="{FF2B5EF4-FFF2-40B4-BE49-F238E27FC236}">
                  <a16:creationId xmlns:a16="http://schemas.microsoft.com/office/drawing/2014/main" id="{3052E19B-E780-4BD7-AAE5-F0087C6DE5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6" name="Freeform 18">
              <a:extLst>
                <a:ext uri="{FF2B5EF4-FFF2-40B4-BE49-F238E27FC236}">
                  <a16:creationId xmlns:a16="http://schemas.microsoft.com/office/drawing/2014/main" id="{26318BCD-2E45-42B7-81DD-3D91924DDF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7" name="Freeform 19">
              <a:extLst>
                <a:ext uri="{FF2B5EF4-FFF2-40B4-BE49-F238E27FC236}">
                  <a16:creationId xmlns:a16="http://schemas.microsoft.com/office/drawing/2014/main" id="{F32B7AC7-D1A6-46B1-91B3-36A119862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8" name="Freeform 20">
              <a:extLst>
                <a:ext uri="{FF2B5EF4-FFF2-40B4-BE49-F238E27FC236}">
                  <a16:creationId xmlns:a16="http://schemas.microsoft.com/office/drawing/2014/main" id="{B04127CF-94AE-471B-AABC-7884E900E9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9" name="Freeform 21">
              <a:extLst>
                <a:ext uri="{FF2B5EF4-FFF2-40B4-BE49-F238E27FC236}">
                  <a16:creationId xmlns:a16="http://schemas.microsoft.com/office/drawing/2014/main" id="{0AB28A6D-6244-4B44-9B35-11BB6B8A17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0" name="Freeform 22">
              <a:extLst>
                <a:ext uri="{FF2B5EF4-FFF2-40B4-BE49-F238E27FC236}">
                  <a16:creationId xmlns:a16="http://schemas.microsoft.com/office/drawing/2014/main" id="{220F393F-FEF8-4D1A-A959-F0EC20D655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1" name="Freeform 23">
              <a:extLst>
                <a:ext uri="{FF2B5EF4-FFF2-40B4-BE49-F238E27FC236}">
                  <a16:creationId xmlns:a16="http://schemas.microsoft.com/office/drawing/2014/main" id="{F0CE6A4D-5C7D-460B-B2FD-8E85CD5AB7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2" name="Freeform 24">
              <a:extLst>
                <a:ext uri="{FF2B5EF4-FFF2-40B4-BE49-F238E27FC236}">
                  <a16:creationId xmlns:a16="http://schemas.microsoft.com/office/drawing/2014/main" id="{8A535C9C-6C1A-4BCF-BA51-CD74AA7E7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3" name="Freeform 25">
              <a:extLst>
                <a:ext uri="{FF2B5EF4-FFF2-40B4-BE49-F238E27FC236}">
                  <a16:creationId xmlns:a16="http://schemas.microsoft.com/office/drawing/2014/main" id="{36530B88-C8C1-478A-B785-86E745DD5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4" name="Foliennummernplatzhalter 3">
            <a:extLst>
              <a:ext uri="{FF2B5EF4-FFF2-40B4-BE49-F238E27FC236}">
                <a16:creationId xmlns:a16="http://schemas.microsoft.com/office/drawing/2014/main" id="{A5EE00CD-43B6-45A9-A482-57D5480EF2D5}"/>
              </a:ext>
            </a:extLst>
          </p:cNvPr>
          <p:cNvSpPr>
            <a:spLocks noGrp="1"/>
          </p:cNvSpPr>
          <p:nvPr>
            <p:ph type="sldNum" sz="quarter" idx="12"/>
          </p:nvPr>
        </p:nvSpPr>
        <p:spPr>
          <a:xfrm>
            <a:off x="10546175" y="6227160"/>
            <a:ext cx="914400" cy="32004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endParaRP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C93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a:extLst>
              <a:ext uri="{FF2B5EF4-FFF2-40B4-BE49-F238E27FC236}">
                <a16:creationId xmlns:a16="http://schemas.microsoft.com/office/drawing/2014/main" id="{158954FF-6269-471D-869E-6AD68B1067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21" r="5309" b="3"/>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a:extLst>
              <a:ext uri="{FF2B5EF4-FFF2-40B4-BE49-F238E27FC236}">
                <a16:creationId xmlns:a16="http://schemas.microsoft.com/office/drawing/2014/main" id="{3DFBBBE6-D5D6-47CF-B2EC-6D9F501A9676}"/>
              </a:ext>
            </a:extLst>
          </p:cNvPr>
          <p:cNvSpPr>
            <a:spLocks noGrp="1"/>
          </p:cNvSpPr>
          <p:nvPr>
            <p:ph idx="1"/>
          </p:nvPr>
        </p:nvSpPr>
        <p:spPr>
          <a:xfrm>
            <a:off x="7131100" y="1370171"/>
            <a:ext cx="4648102" cy="4117658"/>
          </a:xfrm>
        </p:spPr>
        <p:txBody>
          <a:bodyPr>
            <a:normAutofit/>
          </a:bodyPr>
          <a:lstStyle/>
          <a:p>
            <a:pPr marL="0" indent="0">
              <a:buClr>
                <a:srgbClr val="BC9351"/>
              </a:buClr>
              <a:buNone/>
            </a:pPr>
            <a:r>
              <a:rPr lang="en-US" altLang="de-DE" sz="1700" dirty="0">
                <a:latin typeface="Calibri" panose="020F0502020204030204"/>
              </a:rPr>
              <a:t>Pictured at the Fourth World Conference on Women in 1995, from left to right: Mrs. </a:t>
            </a:r>
            <a:r>
              <a:rPr lang="en-US" altLang="de-DE" sz="1700" dirty="0" err="1">
                <a:latin typeface="Calibri" panose="020F0502020204030204"/>
              </a:rPr>
              <a:t>Helvi</a:t>
            </a:r>
            <a:r>
              <a:rPr lang="en-US" altLang="de-DE" sz="1700" dirty="0">
                <a:latin typeface="Calibri" panose="020F0502020204030204"/>
              </a:rPr>
              <a:t> </a:t>
            </a:r>
            <a:r>
              <a:rPr lang="en-US" altLang="de-DE" sz="1700" dirty="0" err="1">
                <a:latin typeface="Calibri" panose="020F0502020204030204"/>
              </a:rPr>
              <a:t>Sipila</a:t>
            </a:r>
            <a:r>
              <a:rPr lang="en-US" altLang="de-DE" sz="1700" dirty="0">
                <a:latin typeface="Calibri" panose="020F0502020204030204"/>
              </a:rPr>
              <a:t>, Finland, secretary general of the 1975 Mexico City conference; Mrs. Lucille Mair, Jamaica, secretary general of the 1980 Copenhagen conference; Mrs. Leticia Shahani, Philippines, secretary general of the 1985 Nairobi conference; and Mrs. Gertrude </a:t>
            </a:r>
            <a:r>
              <a:rPr lang="en-US" altLang="de-DE" sz="1700" dirty="0" err="1">
                <a:latin typeface="Calibri" panose="020F0502020204030204"/>
              </a:rPr>
              <a:t>Mongella</a:t>
            </a:r>
            <a:r>
              <a:rPr lang="en-US" altLang="de-DE" sz="1700" dirty="0">
                <a:latin typeface="Calibri" panose="020F0502020204030204"/>
              </a:rPr>
              <a:t>, United Republic of Tanzania, secretary general of the 1995 Beijing conference.</a:t>
            </a:r>
            <a:endParaRPr lang="de-DE" altLang="de-DE" sz="1700" dirty="0">
              <a:latin typeface="Calibri" panose="020F0502020204030204"/>
            </a:endParaRPr>
          </a:p>
          <a:p>
            <a:pPr>
              <a:buClr>
                <a:srgbClr val="BC9351"/>
              </a:buClr>
            </a:pPr>
            <a:endParaRPr lang="de-DE" sz="1700" dirty="0"/>
          </a:p>
        </p:txBody>
      </p:sp>
    </p:spTree>
    <p:extLst>
      <p:ext uri="{BB962C8B-B14F-4D97-AF65-F5344CB8AC3E}">
        <p14:creationId xmlns:p14="http://schemas.microsoft.com/office/powerpoint/2010/main" val="250440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148EC-0CF5-42A8-89EB-A0F32E6CA26B}"/>
              </a:ext>
            </a:extLst>
          </p:cNvPr>
          <p:cNvSpPr>
            <a:spLocks noGrp="1"/>
          </p:cNvSpPr>
          <p:nvPr>
            <p:ph type="title"/>
          </p:nvPr>
        </p:nvSpPr>
        <p:spPr/>
        <p:txBody>
          <a:bodyPr/>
          <a:lstStyle/>
          <a:p>
            <a:r>
              <a:rPr lang="de-DE" altLang="de-DE" dirty="0">
                <a:solidFill>
                  <a:schemeClr val="bg1"/>
                </a:solidFill>
              </a:rPr>
              <a:t>Die Pekinger Aktionsplattform</a:t>
            </a:r>
            <a:endParaRPr lang="de-DE" dirty="0">
              <a:solidFill>
                <a:schemeClr val="bg1"/>
              </a:solidFill>
            </a:endParaRPr>
          </a:p>
        </p:txBody>
      </p:sp>
      <p:sp>
        <p:nvSpPr>
          <p:cNvPr id="3" name="Inhaltsplatzhalter 2">
            <a:extLst>
              <a:ext uri="{FF2B5EF4-FFF2-40B4-BE49-F238E27FC236}">
                <a16:creationId xmlns:a16="http://schemas.microsoft.com/office/drawing/2014/main" id="{09B75B18-C97A-4848-9788-174802C6901B}"/>
              </a:ext>
            </a:extLst>
          </p:cNvPr>
          <p:cNvSpPr>
            <a:spLocks noGrp="1"/>
          </p:cNvSpPr>
          <p:nvPr>
            <p:ph idx="1"/>
          </p:nvPr>
        </p:nvSpPr>
        <p:spPr>
          <a:xfrm>
            <a:off x="898527" y="1731964"/>
            <a:ext cx="10501793" cy="4852295"/>
          </a:xfrm>
        </p:spPr>
        <p:txBody>
          <a:bodyPr>
            <a:normAutofit lnSpcReduction="10000"/>
          </a:bodyPr>
          <a:lstStyle/>
          <a:p>
            <a:pPr marL="0" indent="0">
              <a:buClr>
                <a:schemeClr val="accent1">
                  <a:lumMod val="75000"/>
                </a:schemeClr>
              </a:buClr>
              <a:buNone/>
              <a:defRPr/>
            </a:pPr>
            <a:r>
              <a:rPr lang="de-DE" sz="1900" dirty="0"/>
              <a:t>Die vierte Weltfrauenkonferenz 1995 in Peking stand unter dem Motto "Handeln für Gleichberechtigung, Entwicklung und Frieden". Die Teilnehmer unterzeichneten einen umfassenden Forderungskatalog, die "Pekinger Aktionsplattform". 189 Staaten haben darin 12 strategische Ziele für die Gleichstellung von Frauen und Männern festgelegt, u.a. :</a:t>
            </a:r>
          </a:p>
          <a:p>
            <a:pPr>
              <a:defRPr/>
            </a:pPr>
            <a:r>
              <a:rPr lang="de-DE" sz="1900" dirty="0"/>
              <a:t>Frauenrechte sind Menschenrechte</a:t>
            </a:r>
          </a:p>
          <a:p>
            <a:pPr>
              <a:defRPr/>
            </a:pPr>
            <a:r>
              <a:rPr lang="de-DE" sz="1900" dirty="0"/>
              <a:t>Frauen haben das Recht auf sexuelle Selbstbestimmung</a:t>
            </a:r>
          </a:p>
          <a:p>
            <a:pPr>
              <a:spcBef>
                <a:spcPts val="0"/>
              </a:spcBef>
              <a:defRPr/>
            </a:pPr>
            <a:r>
              <a:rPr lang="de-DE" sz="1900" dirty="0"/>
              <a:t>Gleiches Erbrecht für Töchter und Söhne, gleicher Zugang zu wirtschaftlichen Ressourcen und Bildung</a:t>
            </a:r>
          </a:p>
          <a:p>
            <a:pPr>
              <a:defRPr/>
            </a:pPr>
            <a:r>
              <a:rPr lang="de-DE" sz="1900" dirty="0"/>
              <a:t>Jede Gewalt gegen Frauen und Mädchen wird als Menschenrechtsverletzung geahndet</a:t>
            </a:r>
          </a:p>
          <a:p>
            <a:pPr>
              <a:defRPr/>
            </a:pPr>
            <a:r>
              <a:rPr lang="de-DE" sz="1900" dirty="0"/>
              <a:t>Das Gender Mainstreaming wird eingeführt, eine 30-Prozent –Quote vorgeschlagen</a:t>
            </a:r>
          </a:p>
          <a:p>
            <a:pPr>
              <a:defRPr/>
            </a:pPr>
            <a:r>
              <a:rPr lang="de-DE" sz="1900" dirty="0"/>
              <a:t>Die Aktionsplattform ist eine Grundlage, auf die sich Einzelpersonen und Frauenorganisationen        berufen können. Allerdings gibt es keine Sanktionsmöglichkeiten bei Nichterfüllung dieser Verpflichtungen.</a:t>
            </a:r>
          </a:p>
          <a:p>
            <a:endParaRPr lang="de-DE" dirty="0"/>
          </a:p>
        </p:txBody>
      </p:sp>
      <p:sp>
        <p:nvSpPr>
          <p:cNvPr id="4" name="Foliennummernplatzhalter 3">
            <a:extLst>
              <a:ext uri="{FF2B5EF4-FFF2-40B4-BE49-F238E27FC236}">
                <a16:creationId xmlns:a16="http://schemas.microsoft.com/office/drawing/2014/main" id="{DE5688AB-B896-43F6-AA4D-420F2F2EF74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10028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E1163-A003-48F9-A16E-F464D1558A68}"/>
              </a:ext>
            </a:extLst>
          </p:cNvPr>
          <p:cNvSpPr>
            <a:spLocks noGrp="1"/>
          </p:cNvSpPr>
          <p:nvPr>
            <p:ph type="title"/>
          </p:nvPr>
        </p:nvSpPr>
        <p:spPr/>
        <p:txBody>
          <a:bodyPr/>
          <a:lstStyle/>
          <a:p>
            <a:r>
              <a:rPr lang="de-DE" dirty="0"/>
              <a:t>Geschichte der Weltfrauenkonferenzen</a:t>
            </a:r>
          </a:p>
        </p:txBody>
      </p:sp>
      <p:sp>
        <p:nvSpPr>
          <p:cNvPr id="3" name="Inhaltsplatzhalter 2">
            <a:extLst>
              <a:ext uri="{FF2B5EF4-FFF2-40B4-BE49-F238E27FC236}">
                <a16:creationId xmlns:a16="http://schemas.microsoft.com/office/drawing/2014/main" id="{9F008D81-194E-43E9-B96C-17E473CB92CF}"/>
              </a:ext>
            </a:extLst>
          </p:cNvPr>
          <p:cNvSpPr>
            <a:spLocks noGrp="1"/>
          </p:cNvSpPr>
          <p:nvPr>
            <p:ph idx="1"/>
          </p:nvPr>
        </p:nvSpPr>
        <p:spPr>
          <a:xfrm>
            <a:off x="588581" y="1795790"/>
            <a:ext cx="11014838" cy="5126036"/>
          </a:xfrm>
        </p:spPr>
        <p:txBody>
          <a:bodyPr>
            <a:normAutofit/>
          </a:bodyPr>
          <a:lstStyle/>
          <a:p>
            <a:pPr marL="0" indent="0">
              <a:buNone/>
            </a:pPr>
            <a:r>
              <a:rPr lang="de-DE" dirty="0"/>
              <a:t>Auf den Nachfolgekonferenzen von Peking wurde betont, dass die volle und gleichberechtigte Gewährleistung aller Menschenrechte und Grundfreiheiten für Frauen und Mädchen ein vorrangiges Anliegen der Staatengemeinschaft ist. Die Aktionsplattform ist für die Weltgemeinschaft weiterhin verbindlich und soll in der neuen 2030 UN-Agenda für nachhaltige Entwicklung umgesetzt werden. Strategische Maßnahmen betreffen:</a:t>
            </a:r>
          </a:p>
          <a:p>
            <a:pPr lvl="0"/>
            <a:r>
              <a:rPr lang="de-DE" dirty="0"/>
              <a:t>Frauen und Armut			</a:t>
            </a:r>
          </a:p>
          <a:p>
            <a:pPr lvl="0"/>
            <a:r>
              <a:rPr lang="de-DE" dirty="0"/>
              <a:t>Bildung und Ausbildung von Frauen</a:t>
            </a:r>
          </a:p>
          <a:p>
            <a:pPr lvl="0"/>
            <a:r>
              <a:rPr lang="de-DE" dirty="0"/>
              <a:t>Frauen und Gesundheit</a:t>
            </a:r>
          </a:p>
          <a:p>
            <a:pPr lvl="0"/>
            <a:r>
              <a:rPr lang="de-DE" dirty="0"/>
              <a:t>Gewalt gegen Frauen</a:t>
            </a:r>
          </a:p>
          <a:p>
            <a:pPr lvl="0"/>
            <a:r>
              <a:rPr lang="de-DE" dirty="0"/>
              <a:t>Frauen und bewaffnete Konflikte</a:t>
            </a:r>
          </a:p>
          <a:p>
            <a:r>
              <a:rPr lang="de-DE" dirty="0">
                <a:solidFill>
                  <a:prstClr val="black"/>
                </a:solidFill>
              </a:rPr>
              <a:t>Mädchen</a:t>
            </a:r>
          </a:p>
          <a:p>
            <a:endParaRPr lang="de-DE" dirty="0"/>
          </a:p>
          <a:p>
            <a:endParaRPr lang="de-DE" dirty="0"/>
          </a:p>
        </p:txBody>
      </p:sp>
      <p:sp>
        <p:nvSpPr>
          <p:cNvPr id="4" name="Foliennummernplatzhalter 3">
            <a:extLst>
              <a:ext uri="{FF2B5EF4-FFF2-40B4-BE49-F238E27FC236}">
                <a16:creationId xmlns:a16="http://schemas.microsoft.com/office/drawing/2014/main" id="{D3BED82D-0ED0-4133-83B2-02661816BBB3}"/>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
        <p:nvSpPr>
          <p:cNvPr id="9" name="Textfeld 8">
            <a:extLst>
              <a:ext uri="{FF2B5EF4-FFF2-40B4-BE49-F238E27FC236}">
                <a16:creationId xmlns:a16="http://schemas.microsoft.com/office/drawing/2014/main" id="{FDE2E09D-A9EA-4146-BE96-8B4DFD825DA5}"/>
              </a:ext>
            </a:extLst>
          </p:cNvPr>
          <p:cNvSpPr txBox="1"/>
          <p:nvPr/>
        </p:nvSpPr>
        <p:spPr>
          <a:xfrm>
            <a:off x="4572959" y="3213233"/>
            <a:ext cx="5437315" cy="3166380"/>
          </a:xfrm>
          <a:prstGeom prst="rect">
            <a:avLst/>
          </a:prstGeom>
          <a:noFill/>
        </p:spPr>
        <p:txBody>
          <a:bodyPr wrap="square" rtlCol="0">
            <a:spAutoFit/>
          </a:bodyPr>
          <a:lstStyle/>
          <a:p>
            <a:pPr marL="228600" lvl="0" indent="-228600" defTabSz="914400">
              <a:lnSpc>
                <a:spcPct val="120000"/>
              </a:lnSpc>
              <a:spcBef>
                <a:spcPts val="1000"/>
              </a:spcBef>
              <a:buClr>
                <a:srgbClr val="10B6F4"/>
              </a:buClr>
              <a:buSzPct val="110000"/>
              <a:buFont typeface="Wingdings" panose="05000000000000000000" pitchFamily="2" charset="2"/>
              <a:buChar char="§"/>
            </a:pPr>
            <a:r>
              <a:rPr lang="de-DE" dirty="0">
                <a:solidFill>
                  <a:prstClr val="black"/>
                </a:solidFill>
                <a:latin typeface="Calibri" panose="020F0502020204030204" pitchFamily="34" charset="0"/>
              </a:rPr>
              <a:t>Die Frau in der Wirtschaft</a:t>
            </a:r>
          </a:p>
          <a:p>
            <a:pPr marL="228600" lvl="0" indent="-228600" defTabSz="914400">
              <a:lnSpc>
                <a:spcPct val="120000"/>
              </a:lnSpc>
              <a:spcBef>
                <a:spcPts val="1000"/>
              </a:spcBef>
              <a:buClr>
                <a:srgbClr val="10B6F4"/>
              </a:buClr>
              <a:buSzPct val="110000"/>
              <a:buFont typeface="Wingdings" panose="05000000000000000000" pitchFamily="2" charset="2"/>
              <a:buChar char="§"/>
            </a:pPr>
            <a:r>
              <a:rPr lang="de-DE" dirty="0">
                <a:solidFill>
                  <a:prstClr val="black"/>
                </a:solidFill>
                <a:latin typeface="Calibri" panose="020F0502020204030204" pitchFamily="34" charset="0"/>
              </a:rPr>
              <a:t>Frauen in Macht- und Entscheidungspositionen</a:t>
            </a:r>
          </a:p>
          <a:p>
            <a:pPr marL="228600" lvl="0" indent="-228600" defTabSz="914400">
              <a:lnSpc>
                <a:spcPct val="120000"/>
              </a:lnSpc>
              <a:spcBef>
                <a:spcPts val="1000"/>
              </a:spcBef>
              <a:buClr>
                <a:srgbClr val="10B6F4"/>
              </a:buClr>
              <a:buSzPct val="110000"/>
              <a:buFont typeface="Wingdings" panose="05000000000000000000" pitchFamily="2" charset="2"/>
              <a:buChar char="§"/>
            </a:pPr>
            <a:r>
              <a:rPr lang="de-DE" dirty="0">
                <a:solidFill>
                  <a:prstClr val="black"/>
                </a:solidFill>
                <a:latin typeface="Calibri" panose="020F0502020204030204" pitchFamily="34" charset="0"/>
              </a:rPr>
              <a:t>Institutionelle Mechanismen zur Förderung der Frau</a:t>
            </a:r>
          </a:p>
          <a:p>
            <a:pPr marL="228600" lvl="0" indent="-228600" defTabSz="914400">
              <a:lnSpc>
                <a:spcPct val="120000"/>
              </a:lnSpc>
              <a:spcBef>
                <a:spcPts val="1000"/>
              </a:spcBef>
              <a:buClr>
                <a:srgbClr val="10B6F4"/>
              </a:buClr>
              <a:buSzPct val="110000"/>
              <a:buFont typeface="Wingdings" panose="05000000000000000000" pitchFamily="2" charset="2"/>
              <a:buChar char="§"/>
            </a:pPr>
            <a:r>
              <a:rPr lang="de-DE" dirty="0">
                <a:solidFill>
                  <a:prstClr val="black"/>
                </a:solidFill>
                <a:latin typeface="Calibri" panose="020F0502020204030204" pitchFamily="34" charset="0"/>
              </a:rPr>
              <a:t>Menschenrechte der Frauen</a:t>
            </a:r>
          </a:p>
          <a:p>
            <a:pPr marL="228600" lvl="0" indent="-228600" defTabSz="914400">
              <a:lnSpc>
                <a:spcPct val="120000"/>
              </a:lnSpc>
              <a:spcBef>
                <a:spcPts val="1000"/>
              </a:spcBef>
              <a:buClr>
                <a:srgbClr val="10B6F4"/>
              </a:buClr>
              <a:buSzPct val="110000"/>
              <a:buFont typeface="Wingdings" panose="05000000000000000000" pitchFamily="2" charset="2"/>
              <a:buChar char="§"/>
            </a:pPr>
            <a:r>
              <a:rPr lang="de-DE" dirty="0">
                <a:solidFill>
                  <a:prstClr val="black"/>
                </a:solidFill>
                <a:latin typeface="Calibri" panose="020F0502020204030204" pitchFamily="34" charset="0"/>
              </a:rPr>
              <a:t>Frauen und die Medien</a:t>
            </a:r>
          </a:p>
          <a:p>
            <a:pPr marL="228600" lvl="0" indent="-228600" defTabSz="914400">
              <a:lnSpc>
                <a:spcPct val="120000"/>
              </a:lnSpc>
              <a:spcBef>
                <a:spcPts val="1000"/>
              </a:spcBef>
              <a:buClr>
                <a:srgbClr val="10B6F4"/>
              </a:buClr>
              <a:buSzPct val="110000"/>
              <a:buFont typeface="Wingdings" panose="05000000000000000000" pitchFamily="2" charset="2"/>
              <a:buChar char="§"/>
            </a:pPr>
            <a:r>
              <a:rPr lang="de-DE" dirty="0">
                <a:solidFill>
                  <a:prstClr val="black"/>
                </a:solidFill>
                <a:latin typeface="Calibri" panose="020F0502020204030204" pitchFamily="34" charset="0"/>
              </a:rPr>
              <a:t>Frauen und Umwelt</a:t>
            </a:r>
          </a:p>
          <a:p>
            <a:pPr marL="228600" lvl="0" indent="-228600" defTabSz="914400">
              <a:lnSpc>
                <a:spcPct val="120000"/>
              </a:lnSpc>
              <a:spcBef>
                <a:spcPts val="1000"/>
              </a:spcBef>
              <a:buClr>
                <a:srgbClr val="10B6F4"/>
              </a:buClr>
              <a:buSzPct val="110000"/>
              <a:buFont typeface="Wingdings" panose="05000000000000000000" pitchFamily="2" charset="2"/>
              <a:buChar char="§"/>
            </a:pPr>
            <a:endParaRPr lang="de-DE" dirty="0">
              <a:solidFill>
                <a:prstClr val="black"/>
              </a:solidFill>
              <a:latin typeface="Calibri" panose="020F0502020204030204" pitchFamily="34" charset="0"/>
            </a:endParaRPr>
          </a:p>
        </p:txBody>
      </p:sp>
    </p:spTree>
    <p:extLst>
      <p:ext uri="{BB962C8B-B14F-4D97-AF65-F5344CB8AC3E}">
        <p14:creationId xmlns:p14="http://schemas.microsoft.com/office/powerpoint/2010/main" val="77272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744E7-C66C-4B4C-AEC3-1D1631FB2F41}"/>
              </a:ext>
            </a:extLst>
          </p:cNvPr>
          <p:cNvSpPr>
            <a:spLocks noGrp="1"/>
          </p:cNvSpPr>
          <p:nvPr>
            <p:ph type="title"/>
          </p:nvPr>
        </p:nvSpPr>
        <p:spPr/>
        <p:txBody>
          <a:bodyPr/>
          <a:lstStyle/>
          <a:p>
            <a:r>
              <a:rPr lang="de-DE" dirty="0"/>
              <a:t>Die Geschichte der Weltfrauenkonferenzen</a:t>
            </a:r>
          </a:p>
        </p:txBody>
      </p:sp>
      <p:sp>
        <p:nvSpPr>
          <p:cNvPr id="3" name="Inhaltsplatzhalter 2">
            <a:extLst>
              <a:ext uri="{FF2B5EF4-FFF2-40B4-BE49-F238E27FC236}">
                <a16:creationId xmlns:a16="http://schemas.microsoft.com/office/drawing/2014/main" id="{948D187F-70F5-4469-ADB8-E6744A5CFE54}"/>
              </a:ext>
            </a:extLst>
          </p:cNvPr>
          <p:cNvSpPr>
            <a:spLocks noGrp="1"/>
          </p:cNvSpPr>
          <p:nvPr>
            <p:ph idx="1"/>
          </p:nvPr>
        </p:nvSpPr>
        <p:spPr/>
        <p:txBody>
          <a:bodyPr/>
          <a:lstStyle/>
          <a:p>
            <a:r>
              <a:rPr lang="de-DE" dirty="0"/>
              <a:t>Die Weltfrauenkonferenzen verabschieden Resolutionen. Sie werden vom ECOSOC häufig übernommen, teilweise auch von der UN-Vollversammlung als Resolution verabschiedet. Damit sind sie Empfehlungen an die UN-Mitgliedstaaten. Durchgesetzt werden können sie nicht. </a:t>
            </a:r>
          </a:p>
          <a:p>
            <a:r>
              <a:rPr lang="de-DE" dirty="0"/>
              <a:t>Sie sollen aber verdeutlichen, dass Frauenmenschenrechte universal und unteilbar sind. Angesichts der unterschiedlichen Entwicklungen weltweit sind Frauenrechte immer wieder gefährdet. Fundamentalistische Tendenzen in Religionen, Ideologien, Parteien und Bewegungen greifen Frauenrechte an.  Die Frauenbewegung hat international deswegen eine 5. Weltfrauenkonferenz verhindert. </a:t>
            </a:r>
          </a:p>
          <a:p>
            <a:r>
              <a:rPr lang="de-DE" dirty="0"/>
              <a:t>Junge Frauen fordern allerdings zunehmend eine neue Weltfrauenkonferenz.</a:t>
            </a:r>
          </a:p>
          <a:p>
            <a:endParaRPr lang="de-DE" dirty="0"/>
          </a:p>
          <a:p>
            <a:pPr marL="0" indent="0">
              <a:buNone/>
            </a:pPr>
            <a:endParaRPr lang="de-DE" dirty="0"/>
          </a:p>
          <a:p>
            <a:endParaRPr lang="de-DE" dirty="0"/>
          </a:p>
        </p:txBody>
      </p:sp>
      <p:sp>
        <p:nvSpPr>
          <p:cNvPr id="4" name="Foliennummernplatzhalter 3">
            <a:extLst>
              <a:ext uri="{FF2B5EF4-FFF2-40B4-BE49-F238E27FC236}">
                <a16:creationId xmlns:a16="http://schemas.microsoft.com/office/drawing/2014/main" id="{23801881-96BD-4468-84BA-3888C4696B2B}"/>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184566917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3106</Words>
  <Application>Microsoft Office PowerPoint</Application>
  <PresentationFormat>Breitbild</PresentationFormat>
  <Paragraphs>175</Paragraphs>
  <Slides>29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Calibri Light</vt:lpstr>
      <vt:lpstr>Corbel</vt:lpstr>
      <vt:lpstr>Rockwell</vt:lpstr>
      <vt:lpstr>Wingdings</vt:lpstr>
      <vt:lpstr>Atlas</vt:lpstr>
      <vt:lpstr>  Internationale Frauenrechte   Mit den Vereinten Nationen zu mehr Geschlechtergerechtigkeit und Gleichheit  </vt:lpstr>
      <vt:lpstr>Realität Frauenleben</vt:lpstr>
      <vt:lpstr>Gleichstellung und materielle Existenzgrundlage</vt:lpstr>
      <vt:lpstr>Geschichte der Weltfrauenkonferenzen</vt:lpstr>
      <vt:lpstr>Geschichte der Weltfrauenkonferenzen</vt:lpstr>
      <vt:lpstr>PowerPoint-Präsentation</vt:lpstr>
      <vt:lpstr>Die Pekinger Aktionsplattform</vt:lpstr>
      <vt:lpstr>Geschichte der Weltfrauenkonferenzen</vt:lpstr>
      <vt:lpstr>Die Geschichte der Weltfrauenkonferenzen</vt:lpstr>
      <vt:lpstr>CEDAW</vt:lpstr>
      <vt:lpstr>Gleichheit als Menschenrecht</vt:lpstr>
      <vt:lpstr>CEDAW-Konvention</vt:lpstr>
      <vt:lpstr>CEDAW – Rechtliche Bedeutung </vt:lpstr>
      <vt:lpstr>CEDAW – Rechtliche und politische Bedeutung</vt:lpstr>
      <vt:lpstr>Regelungen der Frauenrechtskonvention zu Geschlechterstereotypen</vt:lpstr>
      <vt:lpstr>CEDAW und Geschlechterstereotypen</vt:lpstr>
      <vt:lpstr>Frauenrechte sind Menschenrechte</vt:lpstr>
      <vt:lpstr>CEDAW und Völkerrecht: Wegbereiterinnen der Frauenemanzipation</vt:lpstr>
      <vt:lpstr>Gewalt gegen Frauen</vt:lpstr>
      <vt:lpstr>Gewalt gegen Frauen  </vt:lpstr>
      <vt:lpstr>Gewalt gegen Frauen als Menschenrechtsverletzung: Internationale Abkommen gegen Gewalt gegen Frauen</vt:lpstr>
      <vt:lpstr>Gewalt gegen Frauen als Menschenrechtsverletzung: Internationale Abkommen gegen Gewalt gegen Frauen</vt:lpstr>
      <vt:lpstr>ISTANBUL-Konvention 2011 stärkt internationales Recht</vt:lpstr>
      <vt:lpstr>20 Jahre UN- Resolution 1325:Schutz vor Gewalt in Konflikten</vt:lpstr>
      <vt:lpstr>Resolution 1325 des UN-Sicherheitsrats zu Frauen, Frieden und Sicherheit</vt:lpstr>
      <vt:lpstr>UN Resolution 1325:Meilenstein für den Schutz von Frauen in Konflikten </vt:lpstr>
      <vt:lpstr>Geschlechtsbezogene Gewalt als Menschenrechtsverletzung</vt:lpstr>
      <vt:lpstr>Fortentwicklung des Völkerstrafrechts</vt:lpstr>
      <vt:lpstr>Lage der Frauen weltweit: UN WOMEN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„Von der schönsten Nebensache der Welt“ zu Frauenemanzipation, Gleichheit und Parität </dc:title>
  <dc:creator>Christa Randzio-Plath</dc:creator>
  <cp:lastModifiedBy>Christa Randzio-Plath</cp:lastModifiedBy>
  <cp:revision>38</cp:revision>
  <cp:lastPrinted>2019-10-02T13:19:37Z</cp:lastPrinted>
  <dcterms:created xsi:type="dcterms:W3CDTF">2019-09-10T11:22:31Z</dcterms:created>
  <dcterms:modified xsi:type="dcterms:W3CDTF">2019-10-08T10:43:40Z</dcterms:modified>
</cp:coreProperties>
</file>